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02" r:id="rId1"/>
  </p:sldMasterIdLst>
  <p:sldIdLst>
    <p:sldId id="270" r:id="rId2"/>
    <p:sldId id="263" r:id="rId3"/>
    <p:sldId id="256" r:id="rId4"/>
    <p:sldId id="272" r:id="rId5"/>
    <p:sldId id="258" r:id="rId6"/>
    <p:sldId id="273" r:id="rId7"/>
    <p:sldId id="266" r:id="rId8"/>
    <p:sldId id="259" r:id="rId9"/>
    <p:sldId id="274" r:id="rId10"/>
    <p:sldId id="260" r:id="rId11"/>
    <p:sldId id="268" r:id="rId12"/>
    <p:sldId id="264" r:id="rId13"/>
    <p:sldId id="271"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5" d="100"/>
          <a:sy n="115" d="100"/>
        </p:scale>
        <p:origin x="372"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3FF59138-EFEA-4141-8F96-44E11BF20FC9}" type="datetimeFigureOut">
              <a:rPr lang="en-US" smtClean="0"/>
              <a:t>5/20/2020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55144E-25DD-4615-9055-A457D295D628}" type="slidenum">
              <a:rPr lang="en-US" smtClean="0"/>
              <a:t>‹#›</a:t>
            </a:fld>
            <a:endParaRPr lang="en-US"/>
          </a:p>
        </p:txBody>
      </p:sp>
    </p:spTree>
    <p:extLst>
      <p:ext uri="{BB962C8B-B14F-4D97-AF65-F5344CB8AC3E}">
        <p14:creationId xmlns:p14="http://schemas.microsoft.com/office/powerpoint/2010/main" val="12955856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3FF59138-EFEA-4141-8F96-44E11BF20FC9}" type="datetimeFigureOut">
              <a:rPr lang="en-US" smtClean="0"/>
              <a:t>5/20/2020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55144E-25DD-4615-9055-A457D295D628}" type="slidenum">
              <a:rPr lang="en-US" smtClean="0"/>
              <a:t>‹#›</a:t>
            </a:fld>
            <a:endParaRPr lang="en-US"/>
          </a:p>
        </p:txBody>
      </p:sp>
    </p:spTree>
    <p:extLst>
      <p:ext uri="{BB962C8B-B14F-4D97-AF65-F5344CB8AC3E}">
        <p14:creationId xmlns:p14="http://schemas.microsoft.com/office/powerpoint/2010/main" val="41909470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3FF59138-EFEA-4141-8F96-44E11BF20FC9}" type="datetimeFigureOut">
              <a:rPr lang="en-US" smtClean="0"/>
              <a:t>5/20/2020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55144E-25DD-4615-9055-A457D295D628}"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2302265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3FF59138-EFEA-4141-8F96-44E11BF20FC9}" type="datetimeFigureOut">
              <a:rPr lang="en-US" smtClean="0"/>
              <a:t>5/20/2020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55144E-25DD-4615-9055-A457D295D628}" type="slidenum">
              <a:rPr lang="en-US" smtClean="0"/>
              <a:t>‹#›</a:t>
            </a:fld>
            <a:endParaRPr lang="en-US"/>
          </a:p>
        </p:txBody>
      </p:sp>
    </p:spTree>
    <p:extLst>
      <p:ext uri="{BB962C8B-B14F-4D97-AF65-F5344CB8AC3E}">
        <p14:creationId xmlns:p14="http://schemas.microsoft.com/office/powerpoint/2010/main" val="21077930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3FF59138-EFEA-4141-8F96-44E11BF20FC9}" type="datetimeFigureOut">
              <a:rPr lang="en-US" smtClean="0"/>
              <a:t>5/20/2020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55144E-25DD-4615-9055-A457D295D628}"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19305039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3FF59138-EFEA-4141-8F96-44E11BF20FC9}" type="datetimeFigureOut">
              <a:rPr lang="en-US" smtClean="0"/>
              <a:t>5/20/2020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55144E-25DD-4615-9055-A457D295D628}" type="slidenum">
              <a:rPr lang="en-US" smtClean="0"/>
              <a:t>‹#›</a:t>
            </a:fld>
            <a:endParaRPr lang="en-US"/>
          </a:p>
        </p:txBody>
      </p:sp>
    </p:spTree>
    <p:extLst>
      <p:ext uri="{BB962C8B-B14F-4D97-AF65-F5344CB8AC3E}">
        <p14:creationId xmlns:p14="http://schemas.microsoft.com/office/powerpoint/2010/main" val="29615921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FF59138-EFEA-4141-8F96-44E11BF20FC9}" type="datetimeFigureOut">
              <a:rPr lang="en-US" smtClean="0"/>
              <a:t>5/20/2020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55144E-25DD-4615-9055-A457D295D628}" type="slidenum">
              <a:rPr lang="en-US" smtClean="0"/>
              <a:t>‹#›</a:t>
            </a:fld>
            <a:endParaRPr lang="en-US"/>
          </a:p>
        </p:txBody>
      </p:sp>
    </p:spTree>
    <p:extLst>
      <p:ext uri="{BB962C8B-B14F-4D97-AF65-F5344CB8AC3E}">
        <p14:creationId xmlns:p14="http://schemas.microsoft.com/office/powerpoint/2010/main" val="236765883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FF59138-EFEA-4141-8F96-44E11BF20FC9}" type="datetimeFigureOut">
              <a:rPr lang="en-US" smtClean="0"/>
              <a:t>5/20/2020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55144E-25DD-4615-9055-A457D295D628}" type="slidenum">
              <a:rPr lang="en-US" smtClean="0"/>
              <a:t>‹#›</a:t>
            </a:fld>
            <a:endParaRPr lang="en-US"/>
          </a:p>
        </p:txBody>
      </p:sp>
    </p:spTree>
    <p:extLst>
      <p:ext uri="{BB962C8B-B14F-4D97-AF65-F5344CB8AC3E}">
        <p14:creationId xmlns:p14="http://schemas.microsoft.com/office/powerpoint/2010/main" val="101627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FF59138-EFEA-4141-8F96-44E11BF20FC9}" type="datetimeFigureOut">
              <a:rPr lang="en-US" smtClean="0"/>
              <a:t>5/20/2020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55144E-25DD-4615-9055-A457D295D628}" type="slidenum">
              <a:rPr lang="en-US" smtClean="0"/>
              <a:t>‹#›</a:t>
            </a:fld>
            <a:endParaRPr lang="en-US"/>
          </a:p>
        </p:txBody>
      </p:sp>
    </p:spTree>
    <p:extLst>
      <p:ext uri="{BB962C8B-B14F-4D97-AF65-F5344CB8AC3E}">
        <p14:creationId xmlns:p14="http://schemas.microsoft.com/office/powerpoint/2010/main" val="16583738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3FF59138-EFEA-4141-8F96-44E11BF20FC9}" type="datetimeFigureOut">
              <a:rPr lang="en-US" smtClean="0"/>
              <a:t>5/20/2020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55144E-25DD-4615-9055-A457D295D628}" type="slidenum">
              <a:rPr lang="en-US" smtClean="0"/>
              <a:t>‹#›</a:t>
            </a:fld>
            <a:endParaRPr lang="en-US"/>
          </a:p>
        </p:txBody>
      </p:sp>
    </p:spTree>
    <p:extLst>
      <p:ext uri="{BB962C8B-B14F-4D97-AF65-F5344CB8AC3E}">
        <p14:creationId xmlns:p14="http://schemas.microsoft.com/office/powerpoint/2010/main" val="27480136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FF59138-EFEA-4141-8F96-44E11BF20FC9}" type="datetimeFigureOut">
              <a:rPr lang="en-US" smtClean="0"/>
              <a:t>5/20/2020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55144E-25DD-4615-9055-A457D295D628}" type="slidenum">
              <a:rPr lang="en-US" smtClean="0"/>
              <a:t>‹#›</a:t>
            </a:fld>
            <a:endParaRPr lang="en-US"/>
          </a:p>
        </p:txBody>
      </p:sp>
    </p:spTree>
    <p:extLst>
      <p:ext uri="{BB962C8B-B14F-4D97-AF65-F5344CB8AC3E}">
        <p14:creationId xmlns:p14="http://schemas.microsoft.com/office/powerpoint/2010/main" val="6185563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FF59138-EFEA-4141-8F96-44E11BF20FC9}" type="datetimeFigureOut">
              <a:rPr lang="en-US" smtClean="0"/>
              <a:t>5/20/2020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355144E-25DD-4615-9055-A457D295D628}" type="slidenum">
              <a:rPr lang="en-US" smtClean="0"/>
              <a:t>‹#›</a:t>
            </a:fld>
            <a:endParaRPr lang="en-US"/>
          </a:p>
        </p:txBody>
      </p:sp>
    </p:spTree>
    <p:extLst>
      <p:ext uri="{BB962C8B-B14F-4D97-AF65-F5344CB8AC3E}">
        <p14:creationId xmlns:p14="http://schemas.microsoft.com/office/powerpoint/2010/main" val="3591798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3FF59138-EFEA-4141-8F96-44E11BF20FC9}" type="datetimeFigureOut">
              <a:rPr lang="en-US" smtClean="0"/>
              <a:t>5/20/2020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355144E-25DD-4615-9055-A457D295D628}" type="slidenum">
              <a:rPr lang="en-US" smtClean="0"/>
              <a:t>‹#›</a:t>
            </a:fld>
            <a:endParaRPr lang="en-US"/>
          </a:p>
        </p:txBody>
      </p:sp>
    </p:spTree>
    <p:extLst>
      <p:ext uri="{BB962C8B-B14F-4D97-AF65-F5344CB8AC3E}">
        <p14:creationId xmlns:p14="http://schemas.microsoft.com/office/powerpoint/2010/main" val="27370133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FF59138-EFEA-4141-8F96-44E11BF20FC9}" type="datetimeFigureOut">
              <a:rPr lang="en-US" smtClean="0"/>
              <a:t>5/20/2020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355144E-25DD-4615-9055-A457D295D628}" type="slidenum">
              <a:rPr lang="en-US" smtClean="0"/>
              <a:t>‹#›</a:t>
            </a:fld>
            <a:endParaRPr lang="en-US"/>
          </a:p>
        </p:txBody>
      </p:sp>
    </p:spTree>
    <p:extLst>
      <p:ext uri="{BB962C8B-B14F-4D97-AF65-F5344CB8AC3E}">
        <p14:creationId xmlns:p14="http://schemas.microsoft.com/office/powerpoint/2010/main" val="20725605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3FF59138-EFEA-4141-8F96-44E11BF20FC9}" type="datetimeFigureOut">
              <a:rPr lang="en-US" smtClean="0"/>
              <a:t>5/20/2020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55144E-25DD-4615-9055-A457D295D628}" type="slidenum">
              <a:rPr lang="en-US" smtClean="0"/>
              <a:t>‹#›</a:t>
            </a:fld>
            <a:endParaRPr lang="en-US"/>
          </a:p>
        </p:txBody>
      </p:sp>
    </p:spTree>
    <p:extLst>
      <p:ext uri="{BB962C8B-B14F-4D97-AF65-F5344CB8AC3E}">
        <p14:creationId xmlns:p14="http://schemas.microsoft.com/office/powerpoint/2010/main" val="34949437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3FF59138-EFEA-4141-8F96-44E11BF20FC9}" type="datetimeFigureOut">
              <a:rPr lang="en-US" smtClean="0"/>
              <a:t>5/20/2020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55144E-25DD-4615-9055-A457D295D628}" type="slidenum">
              <a:rPr lang="en-US" smtClean="0"/>
              <a:t>‹#›</a:t>
            </a:fld>
            <a:endParaRPr lang="en-US"/>
          </a:p>
        </p:txBody>
      </p:sp>
    </p:spTree>
    <p:extLst>
      <p:ext uri="{BB962C8B-B14F-4D97-AF65-F5344CB8AC3E}">
        <p14:creationId xmlns:p14="http://schemas.microsoft.com/office/powerpoint/2010/main" val="14793568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3FF59138-EFEA-4141-8F96-44E11BF20FC9}" type="datetimeFigureOut">
              <a:rPr lang="en-US" smtClean="0"/>
              <a:t>5/20/2020</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5355144E-25DD-4615-9055-A457D295D628}" type="slidenum">
              <a:rPr lang="en-US" smtClean="0"/>
              <a:t>‹#›</a:t>
            </a:fld>
            <a:endParaRPr lang="en-US"/>
          </a:p>
        </p:txBody>
      </p:sp>
    </p:spTree>
    <p:extLst>
      <p:ext uri="{BB962C8B-B14F-4D97-AF65-F5344CB8AC3E}">
        <p14:creationId xmlns:p14="http://schemas.microsoft.com/office/powerpoint/2010/main" val="2800735371"/>
      </p:ext>
    </p:extLst>
  </p:cSld>
  <p:clrMap bg1="lt1" tx1="dk1" bg2="lt2" tx2="dk2" accent1="accent1" accent2="accent2" accent3="accent3" accent4="accent4" accent5="accent5" accent6="accent6" hlink="hlink" folHlink="folHlink"/>
  <p:sldLayoutIdLst>
    <p:sldLayoutId id="2147483903" r:id="rId1"/>
    <p:sldLayoutId id="2147483904" r:id="rId2"/>
    <p:sldLayoutId id="2147483905" r:id="rId3"/>
    <p:sldLayoutId id="2147483906" r:id="rId4"/>
    <p:sldLayoutId id="2147483907" r:id="rId5"/>
    <p:sldLayoutId id="2147483908" r:id="rId6"/>
    <p:sldLayoutId id="2147483909" r:id="rId7"/>
    <p:sldLayoutId id="2147483910" r:id="rId8"/>
    <p:sldLayoutId id="2147483911" r:id="rId9"/>
    <p:sldLayoutId id="2147483912" r:id="rId10"/>
    <p:sldLayoutId id="2147483913" r:id="rId11"/>
    <p:sldLayoutId id="2147483914" r:id="rId12"/>
    <p:sldLayoutId id="2147483915" r:id="rId13"/>
    <p:sldLayoutId id="2147483916" r:id="rId14"/>
    <p:sldLayoutId id="2147483917" r:id="rId15"/>
    <p:sldLayoutId id="2147483918"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a-GE" dirty="0" smtClean="0"/>
              <a:t>.</a:t>
            </a:r>
            <a:endParaRPr lang="en-US" dirty="0"/>
          </a:p>
        </p:txBody>
      </p:sp>
      <p:sp>
        <p:nvSpPr>
          <p:cNvPr id="3" name="Content Placeholder 2"/>
          <p:cNvSpPr>
            <a:spLocks noGrp="1"/>
          </p:cNvSpPr>
          <p:nvPr>
            <p:ph idx="1"/>
          </p:nvPr>
        </p:nvSpPr>
        <p:spPr/>
        <p:txBody>
          <a:bodyPr>
            <a:normAutofit/>
          </a:bodyPr>
          <a:lstStyle/>
          <a:p>
            <a:pPr marL="0" indent="0" algn="ctr">
              <a:buNone/>
            </a:pPr>
            <a:r>
              <a:rPr lang="ka-GE" sz="3200" b="1" dirty="0">
                <a:solidFill>
                  <a:srgbClr val="C00000"/>
                </a:solidFill>
              </a:rPr>
              <a:t>სამედიცინო და ფარმაცევტული საქმინობის რეგულირების </a:t>
            </a:r>
            <a:r>
              <a:rPr lang="ka-GE" sz="3200" b="1" dirty="0" smtClean="0">
                <a:solidFill>
                  <a:srgbClr val="C00000"/>
                </a:solidFill>
              </a:rPr>
              <a:t>სააგენტოსოს</a:t>
            </a:r>
            <a:r>
              <a:rPr lang="en-US" sz="3200" b="1" dirty="0" smtClean="0">
                <a:solidFill>
                  <a:srgbClr val="C00000"/>
                </a:solidFill>
              </a:rPr>
              <a:t> </a:t>
            </a:r>
            <a:r>
              <a:rPr lang="ka-GE" sz="3200" b="1" dirty="0" smtClean="0">
                <a:solidFill>
                  <a:srgbClr val="C00000"/>
                </a:solidFill>
              </a:rPr>
              <a:t>საქმიანობის მოკლე </a:t>
            </a:r>
            <a:r>
              <a:rPr lang="ka-GE" sz="3200" b="1" dirty="0" smtClean="0">
                <a:solidFill>
                  <a:srgbClr val="C00000"/>
                </a:solidFill>
              </a:rPr>
              <a:t>მიმოხილვა</a:t>
            </a:r>
          </a:p>
          <a:p>
            <a:pPr marL="0" indent="0" algn="just">
              <a:buNone/>
            </a:pPr>
            <a:endParaRPr lang="en-US" sz="3200" dirty="0"/>
          </a:p>
          <a:p>
            <a:pPr marL="0" indent="0" algn="ctr">
              <a:buNone/>
            </a:pPr>
            <a:endParaRPr lang="en-US" sz="3200" dirty="0">
              <a:solidFill>
                <a:srgbClr val="C00000"/>
              </a:solidFill>
            </a:endParaRPr>
          </a:p>
        </p:txBody>
      </p:sp>
    </p:spTree>
    <p:extLst>
      <p:ext uri="{BB962C8B-B14F-4D97-AF65-F5344CB8AC3E}">
        <p14:creationId xmlns:p14="http://schemas.microsoft.com/office/powerpoint/2010/main" val="26616726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43691" y="418011"/>
            <a:ext cx="8911687" cy="556297"/>
          </a:xfrm>
        </p:spPr>
        <p:txBody>
          <a:bodyPr>
            <a:normAutofit/>
          </a:bodyPr>
          <a:lstStyle/>
          <a:p>
            <a:pPr algn="ctr"/>
            <a:r>
              <a:rPr lang="ka-GE" sz="2400" b="1" dirty="0" smtClean="0">
                <a:solidFill>
                  <a:srgbClr val="FF0000"/>
                </a:solidFill>
              </a:rPr>
              <a:t>სააგენტოს სამომავლო გეგმები:</a:t>
            </a:r>
            <a:endParaRPr lang="en-US" sz="2400" b="1" dirty="0">
              <a:solidFill>
                <a:srgbClr val="FF0000"/>
              </a:solidFill>
            </a:endParaRPr>
          </a:p>
        </p:txBody>
      </p:sp>
      <p:sp>
        <p:nvSpPr>
          <p:cNvPr id="3" name="Content Placeholder 2"/>
          <p:cNvSpPr>
            <a:spLocks noGrp="1"/>
          </p:cNvSpPr>
          <p:nvPr>
            <p:ph idx="1"/>
          </p:nvPr>
        </p:nvSpPr>
        <p:spPr>
          <a:xfrm>
            <a:off x="243840" y="1188720"/>
            <a:ext cx="10311538" cy="5403273"/>
          </a:xfrm>
        </p:spPr>
        <p:txBody>
          <a:bodyPr>
            <a:normAutofit/>
          </a:bodyPr>
          <a:lstStyle/>
          <a:p>
            <a:pPr marL="285750" indent="-285750" algn="just">
              <a:lnSpc>
                <a:spcPct val="120000"/>
              </a:lnSpc>
              <a:buFont typeface="Wingdings" panose="05000000000000000000" pitchFamily="2" charset="2"/>
              <a:buChar char="§"/>
            </a:pPr>
            <a:r>
              <a:rPr lang="ka-GE" sz="1500" dirty="0" smtClean="0">
                <a:solidFill>
                  <a:schemeClr val="tx1"/>
                </a:solidFill>
              </a:rPr>
              <a:t>2020 წლია იანვრიდან სააგენტომ საკუთარი შემოსავლენით დაიწყო </a:t>
            </a:r>
            <a:r>
              <a:rPr lang="ka-GE" sz="1500" b="1" dirty="0" smtClean="0">
                <a:solidFill>
                  <a:schemeClr val="tx1"/>
                </a:solidFill>
              </a:rPr>
              <a:t>შშმ პირების ელექტრონული ბაზის შექმნა</a:t>
            </a:r>
            <a:r>
              <a:rPr lang="ka-GE" sz="1500" dirty="0" smtClean="0">
                <a:solidFill>
                  <a:schemeClr val="tx1"/>
                </a:solidFill>
              </a:rPr>
              <a:t> რომლის დასრულება იგეგმება მიმდინარე წლის ივლისში. აღნიშნული ბაზა მისცემს საშვალებას შშმ პირებს მათი სტატუსის მატარებელი დოკუმენტი სახლიდან გაუსვლელად განაახლონ, ბაზის მინაცემები გაზიარდება სხვადასხვა სახელმზიფო სტრუქტურებთან და ამ სტატუსის პირებს რომლებიც სხვადასხვა სახელმწიფო სტრუქტურების მრიდან შეღავათებით სარგებლობენ ამ ბენეფიტების  მიღებას უფრო სწრაფად და მარტივად შეძლებენ.</a:t>
            </a:r>
            <a:endParaRPr lang="ka-GE" sz="1500" dirty="0">
              <a:solidFill>
                <a:schemeClr val="tx1"/>
              </a:solidFill>
            </a:endParaRPr>
          </a:p>
          <a:p>
            <a:pPr marL="285750" indent="-285750" algn="just">
              <a:lnSpc>
                <a:spcPct val="120000"/>
              </a:lnSpc>
              <a:buFont typeface="Wingdings" panose="05000000000000000000" pitchFamily="2" charset="2"/>
              <a:buChar char="§"/>
            </a:pPr>
            <a:r>
              <a:rPr lang="ka-GE" sz="1500" dirty="0" smtClean="0">
                <a:solidFill>
                  <a:schemeClr val="tx1"/>
                </a:solidFill>
              </a:rPr>
              <a:t>2020 წლის ივლისში </a:t>
            </a:r>
            <a:r>
              <a:rPr lang="en-US" sz="1500" dirty="0" err="1" smtClean="0">
                <a:solidFill>
                  <a:schemeClr val="tx1"/>
                </a:solidFill>
              </a:rPr>
              <a:t>იგეგმება</a:t>
            </a:r>
            <a:r>
              <a:rPr lang="en-US" sz="1500" dirty="0" smtClean="0">
                <a:solidFill>
                  <a:schemeClr val="tx1"/>
                </a:solidFill>
              </a:rPr>
              <a:t> </a:t>
            </a:r>
            <a:r>
              <a:rPr lang="en-US" sz="1500" b="1" dirty="0" err="1">
                <a:solidFill>
                  <a:schemeClr val="tx1"/>
                </a:solidFill>
              </a:rPr>
              <a:t>ანგარიშგების</a:t>
            </a:r>
            <a:r>
              <a:rPr lang="en-US" sz="1500" b="1" dirty="0">
                <a:solidFill>
                  <a:schemeClr val="tx1"/>
                </a:solidFill>
              </a:rPr>
              <a:t> </a:t>
            </a:r>
            <a:r>
              <a:rPr lang="en-US" sz="1500" b="1" dirty="0" err="1">
                <a:solidFill>
                  <a:schemeClr val="tx1"/>
                </a:solidFill>
              </a:rPr>
              <a:t>ელექტრონილი</a:t>
            </a:r>
            <a:r>
              <a:rPr lang="en-US" sz="1500" b="1" dirty="0">
                <a:solidFill>
                  <a:schemeClr val="tx1"/>
                </a:solidFill>
              </a:rPr>
              <a:t> </a:t>
            </a:r>
            <a:r>
              <a:rPr lang="en-US" sz="1500" b="1" dirty="0" err="1">
                <a:solidFill>
                  <a:schemeClr val="tx1"/>
                </a:solidFill>
              </a:rPr>
              <a:t>სისტემის</a:t>
            </a:r>
            <a:r>
              <a:rPr lang="en-US" sz="1500" dirty="0">
                <a:solidFill>
                  <a:schemeClr val="tx1"/>
                </a:solidFill>
              </a:rPr>
              <a:t> </a:t>
            </a:r>
            <a:r>
              <a:rPr lang="en-US" sz="1500" dirty="0" err="1" smtClean="0">
                <a:solidFill>
                  <a:schemeClr val="tx1"/>
                </a:solidFill>
              </a:rPr>
              <a:t>შექმნა</a:t>
            </a:r>
            <a:r>
              <a:rPr lang="ka-GE" sz="1500" dirty="0" smtClean="0">
                <a:solidFill>
                  <a:schemeClr val="tx1"/>
                </a:solidFill>
              </a:rPr>
              <a:t>ზე მუშაობის დაწყება რომელის დასრულებასაც ამავე წლის ბოლოსთვის ვაპირებთ, ამის</a:t>
            </a:r>
            <a:r>
              <a:rPr lang="en-US" sz="1500" dirty="0" smtClean="0">
                <a:solidFill>
                  <a:schemeClr val="tx1"/>
                </a:solidFill>
              </a:rPr>
              <a:t> </a:t>
            </a:r>
            <a:r>
              <a:rPr lang="en-US" sz="1500" dirty="0" err="1" smtClean="0">
                <a:solidFill>
                  <a:schemeClr val="tx1"/>
                </a:solidFill>
              </a:rPr>
              <a:t>შედეგად</a:t>
            </a:r>
            <a:r>
              <a:rPr lang="en-US" sz="1500" dirty="0" smtClean="0">
                <a:solidFill>
                  <a:schemeClr val="tx1"/>
                </a:solidFill>
              </a:rPr>
              <a:t> </a:t>
            </a:r>
            <a:r>
              <a:rPr lang="en-US" sz="1500" dirty="0" err="1" smtClean="0">
                <a:solidFill>
                  <a:schemeClr val="tx1"/>
                </a:solidFill>
              </a:rPr>
              <a:t>როგორ</a:t>
            </a:r>
            <a:r>
              <a:rPr lang="ka-GE" sz="1500" dirty="0" smtClean="0">
                <a:solidFill>
                  <a:schemeClr val="tx1"/>
                </a:solidFill>
              </a:rPr>
              <a:t>ც</a:t>
            </a:r>
            <a:r>
              <a:rPr lang="en-US" sz="1500" dirty="0" smtClean="0">
                <a:solidFill>
                  <a:schemeClr val="tx1"/>
                </a:solidFill>
              </a:rPr>
              <a:t> </a:t>
            </a:r>
            <a:r>
              <a:rPr lang="ka-GE" sz="1500" dirty="0">
                <a:solidFill>
                  <a:schemeClr val="tx1"/>
                </a:solidFill>
              </a:rPr>
              <a:t>ს</a:t>
            </a:r>
            <a:r>
              <a:rPr lang="en-US" sz="1500" dirty="0" err="1">
                <a:solidFill>
                  <a:schemeClr val="tx1"/>
                </a:solidFill>
              </a:rPr>
              <a:t>ააგენტოს</a:t>
            </a:r>
            <a:r>
              <a:rPr lang="en-US" sz="1500" dirty="0">
                <a:solidFill>
                  <a:schemeClr val="tx1"/>
                </a:solidFill>
              </a:rPr>
              <a:t> </a:t>
            </a:r>
            <a:r>
              <a:rPr lang="en-US" sz="1500" dirty="0" err="1">
                <a:solidFill>
                  <a:schemeClr val="tx1"/>
                </a:solidFill>
              </a:rPr>
              <a:t>ასევე</a:t>
            </a:r>
            <a:r>
              <a:rPr lang="en-US" sz="1500" dirty="0">
                <a:solidFill>
                  <a:schemeClr val="tx1"/>
                </a:solidFill>
              </a:rPr>
              <a:t> </a:t>
            </a:r>
            <a:r>
              <a:rPr lang="en-US" sz="1500" dirty="0" err="1">
                <a:solidFill>
                  <a:schemeClr val="tx1"/>
                </a:solidFill>
              </a:rPr>
              <a:t>სამინისტროს</a:t>
            </a:r>
            <a:r>
              <a:rPr lang="en-US" sz="1500" dirty="0">
                <a:solidFill>
                  <a:schemeClr val="tx1"/>
                </a:solidFill>
              </a:rPr>
              <a:t> </a:t>
            </a:r>
            <a:r>
              <a:rPr lang="en-US" sz="1500" dirty="0" err="1">
                <a:solidFill>
                  <a:schemeClr val="tx1"/>
                </a:solidFill>
              </a:rPr>
              <a:t>ექნება</a:t>
            </a:r>
            <a:r>
              <a:rPr lang="en-US" sz="1500" dirty="0">
                <a:solidFill>
                  <a:schemeClr val="tx1"/>
                </a:solidFill>
              </a:rPr>
              <a:t> </a:t>
            </a:r>
            <a:r>
              <a:rPr lang="en-US" sz="1500" dirty="0" err="1">
                <a:solidFill>
                  <a:schemeClr val="tx1"/>
                </a:solidFill>
              </a:rPr>
              <a:t>სრული</a:t>
            </a:r>
            <a:r>
              <a:rPr lang="en-US" sz="1500" dirty="0">
                <a:solidFill>
                  <a:schemeClr val="tx1"/>
                </a:solidFill>
              </a:rPr>
              <a:t> </a:t>
            </a:r>
            <a:r>
              <a:rPr lang="en-US" sz="1500" dirty="0" err="1">
                <a:solidFill>
                  <a:schemeClr val="tx1"/>
                </a:solidFill>
              </a:rPr>
              <a:t>ინფორმაცია</a:t>
            </a:r>
            <a:r>
              <a:rPr lang="en-US" sz="1500" dirty="0">
                <a:solidFill>
                  <a:schemeClr val="tx1"/>
                </a:solidFill>
              </a:rPr>
              <a:t> </a:t>
            </a:r>
            <a:r>
              <a:rPr lang="en-US" sz="1500" dirty="0" err="1">
                <a:solidFill>
                  <a:schemeClr val="tx1"/>
                </a:solidFill>
              </a:rPr>
              <a:t>ჰოსპიტალურ</a:t>
            </a:r>
            <a:r>
              <a:rPr lang="en-US" sz="1500" dirty="0">
                <a:solidFill>
                  <a:schemeClr val="tx1"/>
                </a:solidFill>
              </a:rPr>
              <a:t> </a:t>
            </a:r>
            <a:r>
              <a:rPr lang="en-US" sz="1500" dirty="0" err="1">
                <a:solidFill>
                  <a:schemeClr val="tx1"/>
                </a:solidFill>
              </a:rPr>
              <a:t>სექტორზე</a:t>
            </a:r>
            <a:r>
              <a:rPr lang="en-US" sz="1500" dirty="0">
                <a:solidFill>
                  <a:schemeClr val="tx1"/>
                </a:solidFill>
              </a:rPr>
              <a:t> </a:t>
            </a:r>
            <a:r>
              <a:rPr lang="en-US" sz="1500" dirty="0" err="1">
                <a:solidFill>
                  <a:schemeClr val="tx1"/>
                </a:solidFill>
              </a:rPr>
              <a:t>როგორც</a:t>
            </a:r>
            <a:r>
              <a:rPr lang="en-US" sz="1500" dirty="0">
                <a:solidFill>
                  <a:schemeClr val="tx1"/>
                </a:solidFill>
              </a:rPr>
              <a:t> </a:t>
            </a:r>
            <a:r>
              <a:rPr lang="en-US" sz="1500" dirty="0" err="1">
                <a:solidFill>
                  <a:schemeClr val="tx1"/>
                </a:solidFill>
              </a:rPr>
              <a:t>აღჭურვის</a:t>
            </a:r>
            <a:r>
              <a:rPr lang="en-US" sz="1500" dirty="0">
                <a:solidFill>
                  <a:schemeClr val="tx1"/>
                </a:solidFill>
              </a:rPr>
              <a:t> </a:t>
            </a:r>
            <a:r>
              <a:rPr lang="en-US" sz="1500" dirty="0" err="1">
                <a:solidFill>
                  <a:schemeClr val="tx1"/>
                </a:solidFill>
              </a:rPr>
              <a:t>ნაწილში</a:t>
            </a:r>
            <a:r>
              <a:rPr lang="en-US" sz="1500" dirty="0">
                <a:solidFill>
                  <a:schemeClr val="tx1"/>
                </a:solidFill>
              </a:rPr>
              <a:t> </a:t>
            </a:r>
            <a:r>
              <a:rPr lang="en-US" sz="1500" dirty="0" err="1">
                <a:solidFill>
                  <a:schemeClr val="tx1"/>
                </a:solidFill>
              </a:rPr>
              <a:t>ასევე</a:t>
            </a:r>
            <a:r>
              <a:rPr lang="en-US" sz="1500" dirty="0">
                <a:solidFill>
                  <a:schemeClr val="tx1"/>
                </a:solidFill>
              </a:rPr>
              <a:t> </a:t>
            </a:r>
            <a:r>
              <a:rPr lang="en-US" sz="1500" dirty="0" err="1">
                <a:solidFill>
                  <a:schemeClr val="tx1"/>
                </a:solidFill>
              </a:rPr>
              <a:t>სამედიცინო</a:t>
            </a:r>
            <a:r>
              <a:rPr lang="en-US" sz="1500" dirty="0">
                <a:solidFill>
                  <a:schemeClr val="tx1"/>
                </a:solidFill>
              </a:rPr>
              <a:t> </a:t>
            </a:r>
            <a:r>
              <a:rPr lang="en-US" sz="1500" dirty="0" err="1">
                <a:solidFill>
                  <a:schemeClr val="tx1"/>
                </a:solidFill>
              </a:rPr>
              <a:t>პერსონალის</a:t>
            </a:r>
            <a:r>
              <a:rPr lang="en-US" sz="1500" dirty="0">
                <a:solidFill>
                  <a:schemeClr val="tx1"/>
                </a:solidFill>
              </a:rPr>
              <a:t> </a:t>
            </a:r>
            <a:r>
              <a:rPr lang="en-US" sz="1500" dirty="0" err="1">
                <a:solidFill>
                  <a:schemeClr val="tx1"/>
                </a:solidFill>
              </a:rPr>
              <a:t>შესახებ</a:t>
            </a:r>
            <a:r>
              <a:rPr lang="en-US" sz="1500" dirty="0">
                <a:solidFill>
                  <a:schemeClr val="tx1"/>
                </a:solidFill>
              </a:rPr>
              <a:t> (</a:t>
            </a:r>
            <a:r>
              <a:rPr lang="en-US" sz="1500" dirty="0" err="1">
                <a:solidFill>
                  <a:schemeClr val="tx1"/>
                </a:solidFill>
              </a:rPr>
              <a:t>რაც</a:t>
            </a:r>
            <a:r>
              <a:rPr lang="en-US" sz="1500" dirty="0">
                <a:solidFill>
                  <a:schemeClr val="tx1"/>
                </a:solidFill>
              </a:rPr>
              <a:t> </a:t>
            </a:r>
            <a:r>
              <a:rPr lang="en-US" sz="1500" dirty="0" err="1">
                <a:solidFill>
                  <a:schemeClr val="tx1"/>
                </a:solidFill>
              </a:rPr>
              <a:t>გაუადვილებს</a:t>
            </a:r>
            <a:r>
              <a:rPr lang="en-US" sz="1500" dirty="0">
                <a:solidFill>
                  <a:schemeClr val="tx1"/>
                </a:solidFill>
              </a:rPr>
              <a:t> </a:t>
            </a:r>
            <a:r>
              <a:rPr lang="en-US" sz="1500" dirty="0" err="1">
                <a:solidFill>
                  <a:schemeClr val="tx1"/>
                </a:solidFill>
              </a:rPr>
              <a:t>ჯანდაცვის</a:t>
            </a:r>
            <a:r>
              <a:rPr lang="en-US" sz="1500" dirty="0">
                <a:solidFill>
                  <a:schemeClr val="tx1"/>
                </a:solidFill>
              </a:rPr>
              <a:t> </a:t>
            </a:r>
            <a:r>
              <a:rPr lang="en-US" sz="1500" dirty="0" err="1">
                <a:solidFill>
                  <a:schemeClr val="tx1"/>
                </a:solidFill>
              </a:rPr>
              <a:t>სამინისტროს</a:t>
            </a:r>
            <a:r>
              <a:rPr lang="en-US" sz="1500" dirty="0">
                <a:solidFill>
                  <a:schemeClr val="tx1"/>
                </a:solidFill>
              </a:rPr>
              <a:t> </a:t>
            </a:r>
            <a:r>
              <a:rPr lang="en-US" sz="1500" dirty="0" err="1">
                <a:solidFill>
                  <a:schemeClr val="tx1"/>
                </a:solidFill>
              </a:rPr>
              <a:t>ყველა</a:t>
            </a:r>
            <a:r>
              <a:rPr lang="en-US" sz="1500" dirty="0">
                <a:solidFill>
                  <a:schemeClr val="tx1"/>
                </a:solidFill>
              </a:rPr>
              <a:t> </a:t>
            </a:r>
            <a:r>
              <a:rPr lang="en-US" sz="1500" dirty="0" err="1">
                <a:solidFill>
                  <a:schemeClr val="tx1"/>
                </a:solidFill>
              </a:rPr>
              <a:t>რგოლს</a:t>
            </a:r>
            <a:r>
              <a:rPr lang="en-US" sz="1500" dirty="0">
                <a:solidFill>
                  <a:schemeClr val="tx1"/>
                </a:solidFill>
              </a:rPr>
              <a:t> </a:t>
            </a:r>
            <a:r>
              <a:rPr lang="en-US" sz="1500" dirty="0" err="1">
                <a:solidFill>
                  <a:schemeClr val="tx1"/>
                </a:solidFill>
              </a:rPr>
              <a:t>ამ</a:t>
            </a:r>
            <a:r>
              <a:rPr lang="en-US" sz="1500" dirty="0">
                <a:solidFill>
                  <a:schemeClr val="tx1"/>
                </a:solidFill>
              </a:rPr>
              <a:t> </a:t>
            </a:r>
            <a:r>
              <a:rPr lang="en-US" sz="1500" dirty="0" err="1">
                <a:solidFill>
                  <a:schemeClr val="tx1"/>
                </a:solidFill>
              </a:rPr>
              <a:t>სექტორისადმი</a:t>
            </a:r>
            <a:r>
              <a:rPr lang="en-US" sz="1500" dirty="0">
                <a:solidFill>
                  <a:schemeClr val="tx1"/>
                </a:solidFill>
              </a:rPr>
              <a:t> </a:t>
            </a:r>
            <a:r>
              <a:rPr lang="en-US" sz="1500" dirty="0" err="1">
                <a:solidFill>
                  <a:schemeClr val="tx1"/>
                </a:solidFill>
              </a:rPr>
              <a:t>პოლიტიკის</a:t>
            </a:r>
            <a:r>
              <a:rPr lang="en-US" sz="1500" dirty="0">
                <a:solidFill>
                  <a:schemeClr val="tx1"/>
                </a:solidFill>
              </a:rPr>
              <a:t> </a:t>
            </a:r>
            <a:r>
              <a:rPr lang="en-US" sz="1500" dirty="0" err="1">
                <a:solidFill>
                  <a:schemeClr val="tx1"/>
                </a:solidFill>
              </a:rPr>
              <a:t>სწორ</a:t>
            </a:r>
            <a:r>
              <a:rPr lang="en-US" sz="1500" dirty="0">
                <a:solidFill>
                  <a:schemeClr val="tx1"/>
                </a:solidFill>
              </a:rPr>
              <a:t> </a:t>
            </a:r>
            <a:r>
              <a:rPr lang="en-US" sz="1500" dirty="0" err="1">
                <a:solidFill>
                  <a:schemeClr val="tx1"/>
                </a:solidFill>
              </a:rPr>
              <a:t>დაგეგმვაში</a:t>
            </a:r>
            <a:r>
              <a:rPr lang="en-US" sz="1500" dirty="0">
                <a:solidFill>
                  <a:schemeClr val="tx1"/>
                </a:solidFill>
              </a:rPr>
              <a:t>)</a:t>
            </a:r>
          </a:p>
          <a:p>
            <a:pPr marL="285750" indent="-285750" algn="just">
              <a:lnSpc>
                <a:spcPct val="120000"/>
              </a:lnSpc>
              <a:buFont typeface="Wingdings" panose="05000000000000000000" pitchFamily="2" charset="2"/>
              <a:buChar char="§"/>
            </a:pPr>
            <a:r>
              <a:rPr lang="en-US" sz="1500" dirty="0" err="1" smtClean="0">
                <a:solidFill>
                  <a:schemeClr val="tx1"/>
                </a:solidFill>
              </a:rPr>
              <a:t>დღეს</a:t>
            </a:r>
            <a:r>
              <a:rPr lang="en-US" sz="1500" dirty="0" smtClean="0">
                <a:solidFill>
                  <a:schemeClr val="tx1"/>
                </a:solidFill>
              </a:rPr>
              <a:t> </a:t>
            </a:r>
            <a:r>
              <a:rPr lang="en-US" sz="1500" dirty="0" err="1">
                <a:solidFill>
                  <a:schemeClr val="tx1"/>
                </a:solidFill>
              </a:rPr>
              <a:t>სააგენტოს</a:t>
            </a:r>
            <a:r>
              <a:rPr lang="en-US" sz="1500" dirty="0">
                <a:solidFill>
                  <a:schemeClr val="tx1"/>
                </a:solidFill>
              </a:rPr>
              <a:t> </a:t>
            </a:r>
            <a:r>
              <a:rPr lang="en-US" sz="1500" dirty="0" err="1">
                <a:solidFill>
                  <a:schemeClr val="tx1"/>
                </a:solidFill>
              </a:rPr>
              <a:t>არ</a:t>
            </a:r>
            <a:r>
              <a:rPr lang="en-US" sz="1500" dirty="0">
                <a:solidFill>
                  <a:schemeClr val="tx1"/>
                </a:solidFill>
              </a:rPr>
              <a:t> </a:t>
            </a:r>
            <a:r>
              <a:rPr lang="en-US" sz="1500" dirty="0" err="1">
                <a:solidFill>
                  <a:schemeClr val="tx1"/>
                </a:solidFill>
              </a:rPr>
              <a:t>გააჩნია</a:t>
            </a:r>
            <a:r>
              <a:rPr lang="en-US" sz="1500" dirty="0">
                <a:solidFill>
                  <a:schemeClr val="tx1"/>
                </a:solidFill>
              </a:rPr>
              <a:t> </a:t>
            </a:r>
            <a:r>
              <a:rPr lang="en-US" sz="1500" b="1" dirty="0" err="1">
                <a:solidFill>
                  <a:schemeClr val="tx1"/>
                </a:solidFill>
              </a:rPr>
              <a:t>წამლის</a:t>
            </a:r>
            <a:r>
              <a:rPr lang="en-US" sz="1500" b="1" dirty="0">
                <a:solidFill>
                  <a:schemeClr val="tx1"/>
                </a:solidFill>
              </a:rPr>
              <a:t> </a:t>
            </a:r>
            <a:r>
              <a:rPr lang="en-US" sz="1500" b="1" dirty="0" err="1">
                <a:solidFill>
                  <a:schemeClr val="tx1"/>
                </a:solidFill>
              </a:rPr>
              <a:t>კონტროლის</a:t>
            </a:r>
            <a:r>
              <a:rPr lang="en-US" sz="1500" b="1" dirty="0">
                <a:solidFill>
                  <a:schemeClr val="tx1"/>
                </a:solidFill>
              </a:rPr>
              <a:t> </a:t>
            </a:r>
            <a:r>
              <a:rPr lang="en-US" sz="1500" b="1" dirty="0" err="1">
                <a:solidFill>
                  <a:schemeClr val="tx1"/>
                </a:solidFill>
              </a:rPr>
              <a:t>ლაბორატორია</a:t>
            </a:r>
            <a:r>
              <a:rPr lang="en-US" sz="1500" b="1" dirty="0">
                <a:solidFill>
                  <a:schemeClr val="tx1"/>
                </a:solidFill>
              </a:rPr>
              <a:t>, </a:t>
            </a:r>
            <a:r>
              <a:rPr lang="ka-GE" sz="1500" dirty="0" smtClean="0">
                <a:solidFill>
                  <a:schemeClr val="tx1"/>
                </a:solidFill>
              </a:rPr>
              <a:t>წელიწადში </a:t>
            </a:r>
            <a:r>
              <a:rPr lang="en-US" sz="1500" dirty="0" err="1" smtClean="0">
                <a:solidFill>
                  <a:schemeClr val="tx1"/>
                </a:solidFill>
              </a:rPr>
              <a:t>საქართველოს</a:t>
            </a:r>
            <a:r>
              <a:rPr lang="en-US" sz="1500" dirty="0" smtClean="0">
                <a:solidFill>
                  <a:schemeClr val="tx1"/>
                </a:solidFill>
              </a:rPr>
              <a:t> </a:t>
            </a:r>
            <a:r>
              <a:rPr lang="en-US" sz="1500" dirty="0" err="1">
                <a:solidFill>
                  <a:schemeClr val="tx1"/>
                </a:solidFill>
              </a:rPr>
              <a:t>ბაზარზე</a:t>
            </a:r>
            <a:r>
              <a:rPr lang="en-US" sz="1500" dirty="0">
                <a:solidFill>
                  <a:schemeClr val="tx1"/>
                </a:solidFill>
              </a:rPr>
              <a:t> </a:t>
            </a:r>
            <a:r>
              <a:rPr lang="en-US" sz="1500" dirty="0" err="1" smtClean="0">
                <a:solidFill>
                  <a:schemeClr val="tx1"/>
                </a:solidFill>
              </a:rPr>
              <a:t>დაშვებული</a:t>
            </a:r>
            <a:r>
              <a:rPr lang="ka-GE" sz="1500" dirty="0" smtClean="0">
                <a:solidFill>
                  <a:schemeClr val="tx1"/>
                </a:solidFill>
              </a:rPr>
              <a:t> მხოლოდ  10 სახეობის მედიკამენტის</a:t>
            </a:r>
            <a:r>
              <a:rPr lang="en-US" sz="1500" dirty="0" smtClean="0">
                <a:solidFill>
                  <a:schemeClr val="tx1"/>
                </a:solidFill>
              </a:rPr>
              <a:t> </a:t>
            </a:r>
            <a:r>
              <a:rPr lang="en-US" sz="1500" dirty="0" err="1">
                <a:solidFill>
                  <a:schemeClr val="tx1"/>
                </a:solidFill>
              </a:rPr>
              <a:t>ხარისხის</a:t>
            </a:r>
            <a:r>
              <a:rPr lang="en-US" sz="1500" dirty="0">
                <a:solidFill>
                  <a:schemeClr val="tx1"/>
                </a:solidFill>
              </a:rPr>
              <a:t> </a:t>
            </a:r>
            <a:r>
              <a:rPr lang="en-US" sz="1500" dirty="0" err="1">
                <a:solidFill>
                  <a:schemeClr val="tx1"/>
                </a:solidFill>
              </a:rPr>
              <a:t>კონტროლს</a:t>
            </a:r>
            <a:r>
              <a:rPr lang="en-US" sz="1500" dirty="0">
                <a:solidFill>
                  <a:schemeClr val="tx1"/>
                </a:solidFill>
              </a:rPr>
              <a:t> </a:t>
            </a:r>
            <a:r>
              <a:rPr lang="en-US" sz="1500" dirty="0" err="1">
                <a:solidFill>
                  <a:schemeClr val="tx1"/>
                </a:solidFill>
              </a:rPr>
              <a:t>ის</a:t>
            </a:r>
            <a:r>
              <a:rPr lang="en-US" sz="1500" dirty="0">
                <a:solidFill>
                  <a:schemeClr val="tx1"/>
                </a:solidFill>
              </a:rPr>
              <a:t> </a:t>
            </a:r>
            <a:r>
              <a:rPr lang="en-US" sz="1500" dirty="0" err="1">
                <a:solidFill>
                  <a:schemeClr val="tx1"/>
                </a:solidFill>
              </a:rPr>
              <a:t>ახორციელებს</a:t>
            </a:r>
            <a:r>
              <a:rPr lang="en-US" sz="1500" dirty="0">
                <a:solidFill>
                  <a:schemeClr val="tx1"/>
                </a:solidFill>
              </a:rPr>
              <a:t> </a:t>
            </a:r>
            <a:r>
              <a:rPr lang="en-US" sz="1500" dirty="0" err="1">
                <a:solidFill>
                  <a:schemeClr val="tx1"/>
                </a:solidFill>
              </a:rPr>
              <a:t>ხელშეკრულების</a:t>
            </a:r>
            <a:r>
              <a:rPr lang="en-US" sz="1500" dirty="0">
                <a:solidFill>
                  <a:schemeClr val="tx1"/>
                </a:solidFill>
              </a:rPr>
              <a:t> </a:t>
            </a:r>
            <a:r>
              <a:rPr lang="en-US" sz="1500" dirty="0" err="1">
                <a:solidFill>
                  <a:schemeClr val="tx1"/>
                </a:solidFill>
              </a:rPr>
              <a:t>საფუძველზე</a:t>
            </a:r>
            <a:r>
              <a:rPr lang="en-US" sz="1500" dirty="0">
                <a:solidFill>
                  <a:schemeClr val="tx1"/>
                </a:solidFill>
              </a:rPr>
              <a:t> </a:t>
            </a:r>
            <a:r>
              <a:rPr lang="en-US" sz="1500" dirty="0" err="1">
                <a:solidFill>
                  <a:schemeClr val="tx1"/>
                </a:solidFill>
              </a:rPr>
              <a:t>აკრედიტებულ</a:t>
            </a:r>
            <a:r>
              <a:rPr lang="en-US" sz="1500" dirty="0">
                <a:solidFill>
                  <a:schemeClr val="tx1"/>
                </a:solidFill>
              </a:rPr>
              <a:t> </a:t>
            </a:r>
            <a:r>
              <a:rPr lang="en-US" sz="1500" dirty="0" err="1">
                <a:solidFill>
                  <a:schemeClr val="tx1"/>
                </a:solidFill>
              </a:rPr>
              <a:t>გერმანიის</a:t>
            </a:r>
            <a:r>
              <a:rPr lang="en-US" sz="1500" dirty="0">
                <a:solidFill>
                  <a:schemeClr val="tx1"/>
                </a:solidFill>
              </a:rPr>
              <a:t>  </a:t>
            </a:r>
            <a:r>
              <a:rPr lang="en-US" sz="1500" dirty="0" err="1" smtClean="0">
                <a:solidFill>
                  <a:schemeClr val="tx1"/>
                </a:solidFill>
              </a:rPr>
              <a:t>ერთ</a:t>
            </a:r>
            <a:r>
              <a:rPr lang="ka-GE" sz="1500" dirty="0">
                <a:solidFill>
                  <a:schemeClr val="tx1"/>
                </a:solidFill>
              </a:rPr>
              <a:t>-</a:t>
            </a:r>
            <a:r>
              <a:rPr lang="en-US" sz="1500" dirty="0" err="1" smtClean="0">
                <a:solidFill>
                  <a:schemeClr val="tx1"/>
                </a:solidFill>
              </a:rPr>
              <a:t>ერთ</a:t>
            </a:r>
            <a:r>
              <a:rPr lang="en-US" sz="1500" dirty="0" smtClean="0">
                <a:solidFill>
                  <a:schemeClr val="tx1"/>
                </a:solidFill>
              </a:rPr>
              <a:t> </a:t>
            </a:r>
            <a:r>
              <a:rPr lang="en-US" sz="1500" dirty="0" err="1" smtClean="0">
                <a:solidFill>
                  <a:schemeClr val="tx1"/>
                </a:solidFill>
              </a:rPr>
              <a:t>ლაბორატორიაშ</a:t>
            </a:r>
            <a:r>
              <a:rPr lang="ka-GE" sz="1500" dirty="0" smtClean="0">
                <a:solidFill>
                  <a:schemeClr val="tx1"/>
                </a:solidFill>
              </a:rPr>
              <a:t>ი</a:t>
            </a:r>
            <a:r>
              <a:rPr lang="en-US" sz="1500" dirty="0" smtClean="0">
                <a:solidFill>
                  <a:schemeClr val="tx1"/>
                </a:solidFill>
              </a:rPr>
              <a:t>.</a:t>
            </a:r>
            <a:r>
              <a:rPr lang="ka-GE" sz="1500" dirty="0" smtClean="0">
                <a:solidFill>
                  <a:schemeClr val="tx1"/>
                </a:solidFill>
              </a:rPr>
              <a:t> სააგენტო აქტიურათ ზრუნავს საკუთარი ლაბორატორიის გაკეთებაზე, მთვროვის 2010 წლის 349 დადგენილებით რომელშიც 2018 წელს შევიდა ცვლილება რითაც მთავრობის მხრიდან გაჩნდა ვალდებულება რომ გამოყოს 3 000 000 დოლარის ოდენობის თანხა გამოყოფაზე ლაბორატორიის აშენება აღჭურვისთვის.</a:t>
            </a:r>
            <a:endParaRPr lang="en-US" sz="1500" dirty="0">
              <a:solidFill>
                <a:schemeClr val="tx1"/>
              </a:solidFill>
            </a:endParaRPr>
          </a:p>
        </p:txBody>
      </p:sp>
    </p:spTree>
    <p:extLst>
      <p:ext uri="{BB962C8B-B14F-4D97-AF65-F5344CB8AC3E}">
        <p14:creationId xmlns:p14="http://schemas.microsoft.com/office/powerpoint/2010/main" val="147340799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47599" y="496388"/>
            <a:ext cx="8911687" cy="556297"/>
          </a:xfrm>
        </p:spPr>
        <p:txBody>
          <a:bodyPr>
            <a:normAutofit/>
          </a:bodyPr>
          <a:lstStyle/>
          <a:p>
            <a:pPr algn="ctr"/>
            <a:r>
              <a:rPr lang="ka-GE" sz="2400" b="1" dirty="0" smtClean="0">
                <a:solidFill>
                  <a:srgbClr val="FF0000"/>
                </a:solidFill>
              </a:rPr>
              <a:t>ექიმების ხარისხი:</a:t>
            </a:r>
            <a:endParaRPr lang="en-US" sz="2400" b="1" dirty="0">
              <a:solidFill>
                <a:srgbClr val="FF0000"/>
              </a:solidFill>
            </a:endParaRPr>
          </a:p>
        </p:txBody>
      </p:sp>
      <p:sp>
        <p:nvSpPr>
          <p:cNvPr id="3" name="Content Placeholder 2"/>
          <p:cNvSpPr>
            <a:spLocks noGrp="1"/>
          </p:cNvSpPr>
          <p:nvPr>
            <p:ph idx="1"/>
          </p:nvPr>
        </p:nvSpPr>
        <p:spPr>
          <a:xfrm>
            <a:off x="322217" y="1705828"/>
            <a:ext cx="10700459" cy="6001257"/>
          </a:xfrm>
        </p:spPr>
        <p:txBody>
          <a:bodyPr>
            <a:normAutofit/>
          </a:bodyPr>
          <a:lstStyle/>
          <a:p>
            <a:pPr marL="0" indent="0" algn="just">
              <a:buNone/>
            </a:pPr>
            <a:r>
              <a:rPr lang="ka-GE" sz="1500" b="1" dirty="0">
                <a:solidFill>
                  <a:schemeClr val="tx1"/>
                </a:solidFill>
              </a:rPr>
              <a:t>იგეგმება აპლიკაციის </a:t>
            </a:r>
            <a:r>
              <a:rPr lang="ka-GE" sz="1500" b="1" dirty="0" smtClean="0">
                <a:solidFill>
                  <a:schemeClr val="tx1"/>
                </a:solidFill>
              </a:rPr>
              <a:t>შექმნა </a:t>
            </a:r>
            <a:r>
              <a:rPr lang="ka-GE" sz="1500" dirty="0" smtClean="0">
                <a:solidFill>
                  <a:schemeClr val="tx1"/>
                </a:solidFill>
              </a:rPr>
              <a:t>ექიმთა </a:t>
            </a:r>
            <a:r>
              <a:rPr lang="ka-GE" sz="1500" dirty="0">
                <a:solidFill>
                  <a:schemeClr val="tx1"/>
                </a:solidFill>
              </a:rPr>
              <a:t>უწყვეტი სამედიცინო განათლების ფარგლებში, ექიმებისთვის სავალდებულო უსგ ქულების მინიჭებისათვის საჭირო აკრედიტებული პროგრამების და </a:t>
            </a:r>
            <a:r>
              <a:rPr lang="ka-GE" sz="1500" dirty="0" smtClean="0">
                <a:solidFill>
                  <a:schemeClr val="tx1"/>
                </a:solidFill>
              </a:rPr>
              <a:t>კონფერენციების </a:t>
            </a:r>
            <a:r>
              <a:rPr lang="ka-GE" sz="1500" dirty="0">
                <a:solidFill>
                  <a:schemeClr val="tx1"/>
                </a:solidFill>
              </a:rPr>
              <a:t>კონტროლის </a:t>
            </a:r>
            <a:r>
              <a:rPr lang="ka-GE" sz="1500" dirty="0" smtClean="0">
                <a:solidFill>
                  <a:schemeClr val="tx1"/>
                </a:solidFill>
              </a:rPr>
              <a:t>და მათი </a:t>
            </a:r>
            <a:r>
              <a:rPr lang="ka-GE" sz="1500" dirty="0">
                <a:solidFill>
                  <a:schemeClr val="tx1"/>
                </a:solidFill>
              </a:rPr>
              <a:t>შემდგომი </a:t>
            </a:r>
            <a:r>
              <a:rPr lang="en-US" sz="1500" dirty="0">
                <a:solidFill>
                  <a:schemeClr val="tx1"/>
                </a:solidFill>
              </a:rPr>
              <a:t>GPS </a:t>
            </a:r>
            <a:r>
              <a:rPr lang="ka-GE" sz="1500" dirty="0">
                <a:solidFill>
                  <a:schemeClr val="tx1"/>
                </a:solidFill>
              </a:rPr>
              <a:t>სისტემით მონიტორინგის მიზნით. </a:t>
            </a:r>
            <a:r>
              <a:rPr lang="ka-GE" sz="1500" dirty="0">
                <a:solidFill>
                  <a:schemeClr val="tx1"/>
                </a:solidFill>
              </a:rPr>
              <a:t>იმის გათვალისწინებით რომ აღნიშნული უსგ ქულების დაგროვება </a:t>
            </a:r>
            <a:r>
              <a:rPr lang="ka-GE" sz="1500" dirty="0" smtClean="0">
                <a:solidFill>
                  <a:schemeClr val="tx1"/>
                </a:solidFill>
              </a:rPr>
              <a:t>მნიშვნელოვანია;</a:t>
            </a:r>
          </a:p>
          <a:p>
            <a:pPr marL="285750" indent="-285750" algn="just">
              <a:buFont typeface="Wingdings" panose="05000000000000000000" pitchFamily="2" charset="2"/>
              <a:buChar char="§"/>
            </a:pPr>
            <a:r>
              <a:rPr lang="ka-GE" sz="1500" dirty="0" smtClean="0">
                <a:solidFill>
                  <a:schemeClr val="tx1"/>
                </a:solidFill>
              </a:rPr>
              <a:t> </a:t>
            </a:r>
            <a:r>
              <a:rPr lang="en-US" sz="1500" dirty="0">
                <a:solidFill>
                  <a:schemeClr val="tx1"/>
                </a:solidFill>
              </a:rPr>
              <a:t>I</a:t>
            </a:r>
            <a:r>
              <a:rPr lang="ka-GE" sz="1500" dirty="0">
                <a:solidFill>
                  <a:schemeClr val="tx1"/>
                </a:solidFill>
              </a:rPr>
              <a:t> ექიმების პროფესიონალიზმის ამაღლებისა და </a:t>
            </a:r>
            <a:r>
              <a:rPr lang="ka-GE" sz="1500" dirty="0" smtClean="0">
                <a:solidFill>
                  <a:schemeClr val="tx1"/>
                </a:solidFill>
              </a:rPr>
              <a:t>შენარჩუნებისთვის;</a:t>
            </a:r>
          </a:p>
          <a:p>
            <a:pPr marL="285750" indent="-285750" algn="just">
              <a:buFont typeface="Wingdings" panose="05000000000000000000" pitchFamily="2" charset="2"/>
              <a:buChar char="§"/>
            </a:pPr>
            <a:r>
              <a:rPr lang="en-US" sz="1500" dirty="0" smtClean="0">
                <a:solidFill>
                  <a:schemeClr val="tx1"/>
                </a:solidFill>
              </a:rPr>
              <a:t>II</a:t>
            </a:r>
            <a:r>
              <a:rPr lang="ka-GE" sz="1500" dirty="0" smtClean="0">
                <a:solidFill>
                  <a:schemeClr val="tx1"/>
                </a:solidFill>
              </a:rPr>
              <a:t> </a:t>
            </a:r>
            <a:r>
              <a:rPr lang="ka-GE" sz="1500" dirty="0">
                <a:solidFill>
                  <a:schemeClr val="tx1"/>
                </a:solidFill>
              </a:rPr>
              <a:t>ექიმების გარკვეული კატეგორია ვერ დასაქმდება სამედიცინო დაწესებულებებში თუ მათ წელიწადში არ ექნებათ დაგროვილი გარკვეული რაოდენობის კრედიტ ქულები. </a:t>
            </a:r>
            <a:endParaRPr lang="ka-GE" sz="1500" dirty="0" smtClean="0">
              <a:solidFill>
                <a:schemeClr val="tx1"/>
              </a:solidFill>
            </a:endParaRPr>
          </a:p>
          <a:p>
            <a:pPr marL="0" indent="0" algn="just">
              <a:buNone/>
            </a:pPr>
            <a:r>
              <a:rPr lang="ka-GE" sz="1500" b="1" dirty="0" smtClean="0">
                <a:solidFill>
                  <a:schemeClr val="tx1"/>
                </a:solidFill>
              </a:rPr>
              <a:t>აპლიკაციით </a:t>
            </a:r>
            <a:r>
              <a:rPr lang="ka-GE" sz="1500" b="1" dirty="0">
                <a:solidFill>
                  <a:schemeClr val="tx1"/>
                </a:solidFill>
              </a:rPr>
              <a:t>მონიტორინგი მოიცავს </a:t>
            </a:r>
            <a:r>
              <a:rPr lang="ka-GE" sz="1500" b="1" dirty="0" smtClean="0">
                <a:solidFill>
                  <a:schemeClr val="tx1"/>
                </a:solidFill>
              </a:rPr>
              <a:t>შემდეგს:</a:t>
            </a:r>
          </a:p>
          <a:p>
            <a:pPr marL="0" indent="0" algn="just">
              <a:buNone/>
            </a:pPr>
            <a:r>
              <a:rPr lang="ka-GE" sz="1100" dirty="0" smtClean="0">
                <a:solidFill>
                  <a:schemeClr val="tx1"/>
                </a:solidFill>
              </a:rPr>
              <a:t>კონფერენციის </a:t>
            </a:r>
            <a:r>
              <a:rPr lang="ka-GE" sz="1100" dirty="0">
                <a:solidFill>
                  <a:schemeClr val="tx1"/>
                </a:solidFill>
              </a:rPr>
              <a:t>დაწყებისას მონაწილე გადმოწერს აპლიკაციას მონიშნავს თვის მდებარეობას პროცესის დაწყების და დასრულებისას.  ( იმის გათვალისწინებით რომ აკრედიტებული პროგრამები და კონფერენციები იმართება ძირითადად ქალაქგარეთ ზანთრისდა და ზაფხულის კურორტებზე: ბათუმი, მორჯომი, ბაკურიანი, აღნიშნული მონიტორინგი აქამე არ განხორციელებულა არასოდეს და დღეს ძალიან  მცირე მაშტაბით ხდება ასეთი დაკვირვება, რადგან ძალიან დიდ ადამიანურ და მატერიალურ რესურსს მოითხოვს</a:t>
            </a:r>
            <a:r>
              <a:rPr lang="ka-GE" sz="1100" dirty="0" smtClean="0">
                <a:solidFill>
                  <a:schemeClr val="tx1"/>
                </a:solidFill>
              </a:rPr>
              <a:t>).</a:t>
            </a:r>
            <a:endParaRPr lang="en-US" sz="1100" dirty="0">
              <a:solidFill>
                <a:schemeClr val="tx1"/>
              </a:solidFill>
            </a:endParaRPr>
          </a:p>
          <a:p>
            <a:pPr marL="0" indent="0" algn="just">
              <a:buNone/>
            </a:pPr>
            <a:r>
              <a:rPr lang="ka-GE" sz="1500" dirty="0">
                <a:solidFill>
                  <a:schemeClr val="tx1"/>
                </a:solidFill>
              </a:rPr>
              <a:t>2020 წლიდან იგეგმება მომავალი ექიმებისა და რეზიდენტებისთვის საკვალიფიკაციო და სასერთიფიკატო დღეს არსებული ერთეტაპიან თეორიული ტესტირების ფორმით არსებულ გამოცდას დაემატოს პრაქტიკული უნარების გამოცდის მეორე ეტაპი. </a:t>
            </a:r>
            <a:r>
              <a:rPr lang="ka-GE" sz="1500" dirty="0">
                <a:solidFill>
                  <a:schemeClr val="tx1"/>
                </a:solidFill>
              </a:rPr>
              <a:t>აღნიშნულის შედეგად თუ მომავალი რეზიდენტი ან ექიმი წარმატებით ჩააბარებს  თეორიულ </a:t>
            </a:r>
            <a:r>
              <a:rPr lang="ka-GE" sz="1500" dirty="0" smtClean="0">
                <a:solidFill>
                  <a:schemeClr val="tx1"/>
                </a:solidFill>
              </a:rPr>
              <a:t>გამოცდას, </a:t>
            </a:r>
            <a:r>
              <a:rPr lang="ka-GE" sz="1500" dirty="0">
                <a:solidFill>
                  <a:schemeClr val="tx1"/>
                </a:solidFill>
              </a:rPr>
              <a:t>მას მოუწევს ადამიანების მულიაჟებზე გარკვეული სამედიცინო მანიპულაციების შესრულება და პროგრამულად გამოწვეული სხადასხვა შემთხვევების მართვა, რაც მეტად გაზრდის მომავალი ექიმების ხარისხს.</a:t>
            </a:r>
          </a:p>
          <a:p>
            <a:pPr marL="0" indent="0" algn="just">
              <a:buNone/>
            </a:pPr>
            <a:r>
              <a:rPr lang="ka-GE" sz="1500" dirty="0">
                <a:solidFill>
                  <a:schemeClr val="tx1"/>
                </a:solidFill>
              </a:rPr>
              <a:t> </a:t>
            </a:r>
            <a:endParaRPr lang="en-US" sz="1500" dirty="0">
              <a:solidFill>
                <a:schemeClr val="tx1"/>
              </a:solidFill>
            </a:endParaRPr>
          </a:p>
          <a:p>
            <a:pPr marL="285750" indent="-285750" algn="just">
              <a:buFont typeface="Wingdings" panose="05000000000000000000" pitchFamily="2" charset="2"/>
              <a:buChar char="§"/>
            </a:pPr>
            <a:endParaRPr lang="en-US" sz="1500" dirty="0">
              <a:solidFill>
                <a:schemeClr val="tx1">
                  <a:lumMod val="65000"/>
                  <a:lumOff val="35000"/>
                </a:schemeClr>
              </a:solidFill>
            </a:endParaRPr>
          </a:p>
        </p:txBody>
      </p:sp>
    </p:spTree>
    <p:extLst>
      <p:ext uri="{BB962C8B-B14F-4D97-AF65-F5344CB8AC3E}">
        <p14:creationId xmlns:p14="http://schemas.microsoft.com/office/powerpoint/2010/main" val="200047012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1"/>
            <a:ext cx="8596668" cy="529244"/>
          </a:xfrm>
        </p:spPr>
        <p:txBody>
          <a:bodyPr>
            <a:normAutofit/>
          </a:bodyPr>
          <a:lstStyle/>
          <a:p>
            <a:pPr algn="r"/>
            <a:r>
              <a:rPr lang="ka-GE" sz="1800" b="1" dirty="0" smtClean="0">
                <a:solidFill>
                  <a:srgbClr val="FF0000"/>
                </a:solidFill>
              </a:rPr>
              <a:t>სააგენტოს </a:t>
            </a:r>
            <a:r>
              <a:rPr lang="ka-GE" sz="2000" b="1" dirty="0" smtClean="0">
                <a:solidFill>
                  <a:srgbClr val="FF0000"/>
                </a:solidFill>
              </a:rPr>
              <a:t>დამატებითი</a:t>
            </a:r>
            <a:r>
              <a:rPr lang="ka-GE" sz="1800" b="1" dirty="0" smtClean="0">
                <a:solidFill>
                  <a:srgbClr val="FF0000"/>
                </a:solidFill>
              </a:rPr>
              <a:t> ფუნქციით აღჭურვა: </a:t>
            </a:r>
            <a:endParaRPr lang="en-US" sz="1800" b="1" dirty="0">
              <a:solidFill>
                <a:srgbClr val="FF0000"/>
              </a:solidFill>
            </a:endParaRPr>
          </a:p>
        </p:txBody>
      </p:sp>
      <p:sp>
        <p:nvSpPr>
          <p:cNvPr id="3" name="Content Placeholder 2"/>
          <p:cNvSpPr>
            <a:spLocks noGrp="1"/>
          </p:cNvSpPr>
          <p:nvPr>
            <p:ph idx="1"/>
          </p:nvPr>
        </p:nvSpPr>
        <p:spPr>
          <a:xfrm>
            <a:off x="313510" y="1330036"/>
            <a:ext cx="9296004" cy="4929448"/>
          </a:xfrm>
        </p:spPr>
        <p:txBody>
          <a:bodyPr>
            <a:normAutofit fontScale="92500" lnSpcReduction="10000"/>
          </a:bodyPr>
          <a:lstStyle/>
          <a:p>
            <a:pPr marL="0" indent="0" algn="just">
              <a:lnSpc>
                <a:spcPct val="150000"/>
              </a:lnSpc>
              <a:buNone/>
            </a:pPr>
            <a:r>
              <a:rPr lang="en-US" sz="1500" dirty="0" err="1">
                <a:solidFill>
                  <a:schemeClr val="tx1"/>
                </a:solidFill>
              </a:rPr>
              <a:t>სააგენტოს</a:t>
            </a:r>
            <a:r>
              <a:rPr lang="en-US" sz="1500" dirty="0">
                <a:solidFill>
                  <a:schemeClr val="tx1"/>
                </a:solidFill>
              </a:rPr>
              <a:t> </a:t>
            </a:r>
            <a:r>
              <a:rPr lang="en-US" sz="1500" dirty="0" err="1">
                <a:solidFill>
                  <a:schemeClr val="tx1"/>
                </a:solidFill>
              </a:rPr>
              <a:t>დებულებიდან</a:t>
            </a:r>
            <a:r>
              <a:rPr lang="en-US" sz="1500" dirty="0">
                <a:solidFill>
                  <a:schemeClr val="tx1"/>
                </a:solidFill>
              </a:rPr>
              <a:t> </a:t>
            </a:r>
            <a:r>
              <a:rPr lang="en-US" sz="1500" dirty="0" err="1">
                <a:solidFill>
                  <a:schemeClr val="tx1"/>
                </a:solidFill>
              </a:rPr>
              <a:t>გამომდინარე</a:t>
            </a:r>
            <a:r>
              <a:rPr lang="en-US" sz="1500" dirty="0">
                <a:solidFill>
                  <a:schemeClr val="tx1"/>
                </a:solidFill>
              </a:rPr>
              <a:t> </a:t>
            </a:r>
            <a:r>
              <a:rPr lang="en-US" sz="1500" dirty="0" err="1">
                <a:solidFill>
                  <a:schemeClr val="tx1"/>
                </a:solidFill>
              </a:rPr>
              <a:t>საქმიანობის</a:t>
            </a:r>
            <a:r>
              <a:rPr lang="en-US" sz="1500" dirty="0">
                <a:solidFill>
                  <a:schemeClr val="tx1"/>
                </a:solidFill>
              </a:rPr>
              <a:t> </a:t>
            </a:r>
            <a:r>
              <a:rPr lang="en-US" sz="1500" dirty="0" err="1">
                <a:solidFill>
                  <a:schemeClr val="tx1"/>
                </a:solidFill>
              </a:rPr>
              <a:t>სხვადასხვა</a:t>
            </a:r>
            <a:r>
              <a:rPr lang="en-US" sz="1500" dirty="0">
                <a:solidFill>
                  <a:schemeClr val="tx1"/>
                </a:solidFill>
              </a:rPr>
              <a:t> </a:t>
            </a:r>
            <a:r>
              <a:rPr lang="en-US" sz="1500" dirty="0" err="1">
                <a:solidFill>
                  <a:schemeClr val="tx1"/>
                </a:solidFill>
              </a:rPr>
              <a:t>ეტაპზე</a:t>
            </a:r>
            <a:r>
              <a:rPr lang="en-US" sz="1500" dirty="0">
                <a:solidFill>
                  <a:schemeClr val="tx1"/>
                </a:solidFill>
              </a:rPr>
              <a:t> </a:t>
            </a:r>
            <a:r>
              <a:rPr lang="en-US" sz="1500" dirty="0" err="1">
                <a:solidFill>
                  <a:schemeClr val="tx1"/>
                </a:solidFill>
              </a:rPr>
              <a:t>იკვეთება</a:t>
            </a:r>
            <a:r>
              <a:rPr lang="en-US" sz="1500" dirty="0">
                <a:solidFill>
                  <a:schemeClr val="tx1"/>
                </a:solidFill>
              </a:rPr>
              <a:t> </a:t>
            </a:r>
            <a:r>
              <a:rPr lang="en-US" sz="1500" dirty="0" err="1">
                <a:solidFill>
                  <a:schemeClr val="tx1"/>
                </a:solidFill>
              </a:rPr>
              <a:t>გარკვეული</a:t>
            </a:r>
            <a:r>
              <a:rPr lang="en-US" sz="1500" dirty="0">
                <a:solidFill>
                  <a:schemeClr val="tx1"/>
                </a:solidFill>
              </a:rPr>
              <a:t> </a:t>
            </a:r>
            <a:r>
              <a:rPr lang="en-US" sz="1500" dirty="0" err="1">
                <a:solidFill>
                  <a:schemeClr val="tx1"/>
                </a:solidFill>
              </a:rPr>
              <a:t>საკითხთა</a:t>
            </a:r>
            <a:r>
              <a:rPr lang="en-US" sz="1500" dirty="0">
                <a:solidFill>
                  <a:schemeClr val="tx1"/>
                </a:solidFill>
              </a:rPr>
              <a:t> </a:t>
            </a:r>
            <a:r>
              <a:rPr lang="en-US" sz="1500" dirty="0" err="1">
                <a:solidFill>
                  <a:schemeClr val="tx1"/>
                </a:solidFill>
              </a:rPr>
              <a:t>ნუსხა</a:t>
            </a:r>
            <a:r>
              <a:rPr lang="en-US" sz="1500" dirty="0">
                <a:solidFill>
                  <a:schemeClr val="tx1"/>
                </a:solidFill>
              </a:rPr>
              <a:t>, </a:t>
            </a:r>
            <a:r>
              <a:rPr lang="en-US" sz="1500" dirty="0" err="1">
                <a:solidFill>
                  <a:schemeClr val="tx1"/>
                </a:solidFill>
              </a:rPr>
              <a:t>რომელიც</a:t>
            </a:r>
            <a:r>
              <a:rPr lang="en-US" sz="1500" dirty="0">
                <a:solidFill>
                  <a:schemeClr val="tx1"/>
                </a:solidFill>
              </a:rPr>
              <a:t> </a:t>
            </a:r>
            <a:r>
              <a:rPr lang="en-US" sz="1500" dirty="0" err="1">
                <a:solidFill>
                  <a:schemeClr val="tx1"/>
                </a:solidFill>
              </a:rPr>
              <a:t>სააგენტოს</a:t>
            </a:r>
            <a:r>
              <a:rPr lang="en-US" sz="1500" dirty="0">
                <a:solidFill>
                  <a:schemeClr val="tx1"/>
                </a:solidFill>
              </a:rPr>
              <a:t> </a:t>
            </a:r>
            <a:r>
              <a:rPr lang="en-US" sz="1500" dirty="0" err="1">
                <a:solidFill>
                  <a:schemeClr val="tx1"/>
                </a:solidFill>
              </a:rPr>
              <a:t>რეგულირების</a:t>
            </a:r>
            <a:r>
              <a:rPr lang="en-US" sz="1500" dirty="0">
                <a:solidFill>
                  <a:schemeClr val="tx1"/>
                </a:solidFill>
              </a:rPr>
              <a:t> </a:t>
            </a:r>
            <a:r>
              <a:rPr lang="en-US" sz="1500" dirty="0" err="1">
                <a:solidFill>
                  <a:schemeClr val="tx1"/>
                </a:solidFill>
              </a:rPr>
              <a:t>მიღმა</a:t>
            </a:r>
            <a:r>
              <a:rPr lang="en-US" sz="1500" dirty="0">
                <a:solidFill>
                  <a:schemeClr val="tx1"/>
                </a:solidFill>
              </a:rPr>
              <a:t> </a:t>
            </a:r>
            <a:r>
              <a:rPr lang="en-US" sz="1500" dirty="0" err="1">
                <a:solidFill>
                  <a:schemeClr val="tx1"/>
                </a:solidFill>
              </a:rPr>
              <a:t>რჩება</a:t>
            </a:r>
            <a:r>
              <a:rPr lang="en-US" sz="1500" dirty="0">
                <a:solidFill>
                  <a:schemeClr val="tx1"/>
                </a:solidFill>
              </a:rPr>
              <a:t>, </a:t>
            </a:r>
            <a:r>
              <a:rPr lang="en-US" sz="1500" dirty="0" err="1">
                <a:solidFill>
                  <a:schemeClr val="tx1"/>
                </a:solidFill>
              </a:rPr>
              <a:t>თუმცა</a:t>
            </a:r>
            <a:r>
              <a:rPr lang="en-US" sz="1500" dirty="0">
                <a:solidFill>
                  <a:schemeClr val="tx1"/>
                </a:solidFill>
              </a:rPr>
              <a:t> </a:t>
            </a:r>
            <a:r>
              <a:rPr lang="en-US" sz="1500" dirty="0" err="1">
                <a:solidFill>
                  <a:schemeClr val="tx1"/>
                </a:solidFill>
              </a:rPr>
              <a:t>ეს</a:t>
            </a:r>
            <a:r>
              <a:rPr lang="en-US" sz="1500" dirty="0">
                <a:solidFill>
                  <a:schemeClr val="tx1"/>
                </a:solidFill>
              </a:rPr>
              <a:t> </a:t>
            </a:r>
            <a:r>
              <a:rPr lang="en-US" sz="1500" dirty="0" err="1">
                <a:solidFill>
                  <a:schemeClr val="tx1"/>
                </a:solidFill>
              </a:rPr>
              <a:t>საკითხები</a:t>
            </a:r>
            <a:r>
              <a:rPr lang="en-US" sz="1500" dirty="0">
                <a:solidFill>
                  <a:schemeClr val="tx1"/>
                </a:solidFill>
              </a:rPr>
              <a:t> </a:t>
            </a:r>
            <a:r>
              <a:rPr lang="en-US" sz="1500" dirty="0" err="1">
                <a:solidFill>
                  <a:schemeClr val="tx1"/>
                </a:solidFill>
              </a:rPr>
              <a:t>ბმაშია</a:t>
            </a:r>
            <a:r>
              <a:rPr lang="en-US" sz="1500" dirty="0">
                <a:solidFill>
                  <a:schemeClr val="tx1"/>
                </a:solidFill>
              </a:rPr>
              <a:t> </a:t>
            </a:r>
            <a:r>
              <a:rPr lang="en-US" sz="1500" dirty="0" err="1">
                <a:solidFill>
                  <a:schemeClr val="tx1"/>
                </a:solidFill>
              </a:rPr>
              <a:t>იმ</a:t>
            </a:r>
            <a:r>
              <a:rPr lang="en-US" sz="1500" dirty="0">
                <a:solidFill>
                  <a:schemeClr val="tx1"/>
                </a:solidFill>
              </a:rPr>
              <a:t> </a:t>
            </a:r>
            <a:r>
              <a:rPr lang="en-US" sz="1500" dirty="0" err="1">
                <a:solidFill>
                  <a:schemeClr val="tx1"/>
                </a:solidFill>
              </a:rPr>
              <a:t>ძირითად</a:t>
            </a:r>
            <a:r>
              <a:rPr lang="en-US" sz="1500" dirty="0">
                <a:solidFill>
                  <a:schemeClr val="tx1"/>
                </a:solidFill>
              </a:rPr>
              <a:t> </a:t>
            </a:r>
            <a:r>
              <a:rPr lang="en-US" sz="1500" dirty="0" err="1">
                <a:solidFill>
                  <a:schemeClr val="tx1"/>
                </a:solidFill>
              </a:rPr>
              <a:t>მარეგულირებელ</a:t>
            </a:r>
            <a:r>
              <a:rPr lang="en-US" sz="1500" dirty="0">
                <a:solidFill>
                  <a:schemeClr val="tx1"/>
                </a:solidFill>
              </a:rPr>
              <a:t> </a:t>
            </a:r>
            <a:r>
              <a:rPr lang="en-US" sz="1500" dirty="0" err="1">
                <a:solidFill>
                  <a:schemeClr val="tx1"/>
                </a:solidFill>
              </a:rPr>
              <a:t>და</a:t>
            </a:r>
            <a:r>
              <a:rPr lang="en-US" sz="1500" dirty="0">
                <a:solidFill>
                  <a:schemeClr val="tx1"/>
                </a:solidFill>
              </a:rPr>
              <a:t> </a:t>
            </a:r>
            <a:r>
              <a:rPr lang="en-US" sz="1500" dirty="0" err="1">
                <a:solidFill>
                  <a:schemeClr val="tx1"/>
                </a:solidFill>
              </a:rPr>
              <a:t>საზედამხედველო</a:t>
            </a:r>
            <a:r>
              <a:rPr lang="en-US" sz="1500" dirty="0">
                <a:solidFill>
                  <a:schemeClr val="tx1"/>
                </a:solidFill>
              </a:rPr>
              <a:t> </a:t>
            </a:r>
            <a:r>
              <a:rPr lang="en-US" sz="1500" dirty="0" err="1" smtClean="0">
                <a:solidFill>
                  <a:schemeClr val="tx1"/>
                </a:solidFill>
              </a:rPr>
              <a:t>სეგმენტთან</a:t>
            </a:r>
            <a:r>
              <a:rPr lang="ka-GE" sz="1500" dirty="0" smtClean="0">
                <a:solidFill>
                  <a:schemeClr val="tx1"/>
                </a:solidFill>
              </a:rPr>
              <a:t>,</a:t>
            </a:r>
            <a:r>
              <a:rPr lang="en-US" sz="1500" dirty="0" smtClean="0">
                <a:solidFill>
                  <a:schemeClr val="tx1"/>
                </a:solidFill>
              </a:rPr>
              <a:t> </a:t>
            </a:r>
            <a:r>
              <a:rPr lang="en-US" sz="1500" dirty="0" err="1">
                <a:solidFill>
                  <a:schemeClr val="tx1"/>
                </a:solidFill>
              </a:rPr>
              <a:t>რომელსაც</a:t>
            </a:r>
            <a:r>
              <a:rPr lang="en-US" sz="1500" dirty="0">
                <a:solidFill>
                  <a:schemeClr val="tx1"/>
                </a:solidFill>
              </a:rPr>
              <a:t> </a:t>
            </a:r>
            <a:r>
              <a:rPr lang="en-US" sz="1500" dirty="0" err="1">
                <a:solidFill>
                  <a:schemeClr val="tx1"/>
                </a:solidFill>
              </a:rPr>
              <a:t>უწყება</a:t>
            </a:r>
            <a:r>
              <a:rPr lang="en-US" sz="1500" dirty="0">
                <a:solidFill>
                  <a:schemeClr val="tx1"/>
                </a:solidFill>
              </a:rPr>
              <a:t> </a:t>
            </a:r>
            <a:r>
              <a:rPr lang="en-US" sz="1500" dirty="0" err="1">
                <a:solidFill>
                  <a:schemeClr val="tx1"/>
                </a:solidFill>
              </a:rPr>
              <a:t>ახორციელებს</a:t>
            </a:r>
            <a:r>
              <a:rPr lang="en-US" sz="1500" dirty="0">
                <a:solidFill>
                  <a:schemeClr val="tx1"/>
                </a:solidFill>
              </a:rPr>
              <a:t>, </a:t>
            </a:r>
            <a:r>
              <a:rPr lang="en-US" sz="1500" dirty="0" err="1">
                <a:solidFill>
                  <a:schemeClr val="tx1"/>
                </a:solidFill>
              </a:rPr>
              <a:t>ამიტომ</a:t>
            </a:r>
            <a:r>
              <a:rPr lang="en-US" sz="1500" dirty="0">
                <a:solidFill>
                  <a:schemeClr val="tx1"/>
                </a:solidFill>
              </a:rPr>
              <a:t> </a:t>
            </a:r>
            <a:r>
              <a:rPr lang="en-US" sz="1500" dirty="0" err="1">
                <a:solidFill>
                  <a:schemeClr val="tx1"/>
                </a:solidFill>
              </a:rPr>
              <a:t>სააგენტოს</a:t>
            </a:r>
            <a:r>
              <a:rPr lang="en-US" sz="1500" dirty="0">
                <a:solidFill>
                  <a:schemeClr val="tx1"/>
                </a:solidFill>
              </a:rPr>
              <a:t> </a:t>
            </a:r>
            <a:r>
              <a:rPr lang="en-US" sz="1500" dirty="0" err="1">
                <a:solidFill>
                  <a:schemeClr val="tx1"/>
                </a:solidFill>
              </a:rPr>
              <a:t>მხრიდან</a:t>
            </a:r>
            <a:r>
              <a:rPr lang="en-US" sz="1500" dirty="0">
                <a:solidFill>
                  <a:schemeClr val="tx1"/>
                </a:solidFill>
              </a:rPr>
              <a:t> </a:t>
            </a:r>
            <a:r>
              <a:rPr lang="en-US" sz="1500" dirty="0" err="1">
                <a:solidFill>
                  <a:schemeClr val="tx1"/>
                </a:solidFill>
              </a:rPr>
              <a:t>განხორციელებული</a:t>
            </a:r>
            <a:r>
              <a:rPr lang="en-US" sz="1500" dirty="0">
                <a:solidFill>
                  <a:schemeClr val="tx1"/>
                </a:solidFill>
              </a:rPr>
              <a:t> </a:t>
            </a:r>
            <a:r>
              <a:rPr lang="en-US" sz="1500" dirty="0" smtClean="0">
                <a:solidFill>
                  <a:schemeClr val="tx1"/>
                </a:solidFill>
              </a:rPr>
              <a:t>ღ</a:t>
            </a:r>
            <a:r>
              <a:rPr lang="ka-GE" sz="1500" dirty="0" smtClean="0">
                <a:solidFill>
                  <a:schemeClr val="tx1"/>
                </a:solidFill>
              </a:rPr>
              <a:t>ო</a:t>
            </a:r>
            <a:r>
              <a:rPr lang="en-US" sz="1500" dirty="0" err="1" smtClean="0">
                <a:solidFill>
                  <a:schemeClr val="tx1"/>
                </a:solidFill>
              </a:rPr>
              <a:t>ნისძიებების</a:t>
            </a:r>
            <a:r>
              <a:rPr lang="en-US" sz="1500" dirty="0" smtClean="0">
                <a:solidFill>
                  <a:schemeClr val="tx1"/>
                </a:solidFill>
              </a:rPr>
              <a:t> </a:t>
            </a:r>
            <a:r>
              <a:rPr lang="en-US" sz="1500" dirty="0" err="1">
                <a:solidFill>
                  <a:schemeClr val="tx1"/>
                </a:solidFill>
              </a:rPr>
              <a:t>მეტი</a:t>
            </a:r>
            <a:r>
              <a:rPr lang="en-US" sz="1500" dirty="0">
                <a:solidFill>
                  <a:schemeClr val="tx1"/>
                </a:solidFill>
              </a:rPr>
              <a:t> </a:t>
            </a:r>
            <a:r>
              <a:rPr lang="en-US" sz="1500" dirty="0" err="1">
                <a:solidFill>
                  <a:schemeClr val="tx1"/>
                </a:solidFill>
              </a:rPr>
              <a:t>ეფექტურობისთვის</a:t>
            </a:r>
            <a:r>
              <a:rPr lang="en-US" sz="1500" dirty="0">
                <a:solidFill>
                  <a:schemeClr val="tx1"/>
                </a:solidFill>
              </a:rPr>
              <a:t> </a:t>
            </a:r>
            <a:r>
              <a:rPr lang="en-US" sz="1500" dirty="0" err="1">
                <a:solidFill>
                  <a:schemeClr val="tx1"/>
                </a:solidFill>
              </a:rPr>
              <a:t>კარგი</a:t>
            </a:r>
            <a:r>
              <a:rPr lang="en-US" sz="1500" dirty="0">
                <a:solidFill>
                  <a:schemeClr val="tx1"/>
                </a:solidFill>
              </a:rPr>
              <a:t> </a:t>
            </a:r>
            <a:r>
              <a:rPr lang="en-US" sz="1500" dirty="0" err="1">
                <a:solidFill>
                  <a:schemeClr val="tx1"/>
                </a:solidFill>
              </a:rPr>
              <a:t>იქნებოდა</a:t>
            </a:r>
            <a:r>
              <a:rPr lang="en-US" sz="1500" dirty="0">
                <a:solidFill>
                  <a:schemeClr val="tx1"/>
                </a:solidFill>
              </a:rPr>
              <a:t> </a:t>
            </a:r>
            <a:r>
              <a:rPr lang="en-US" sz="1500" dirty="0" err="1">
                <a:solidFill>
                  <a:schemeClr val="tx1"/>
                </a:solidFill>
              </a:rPr>
              <a:t>რომ</a:t>
            </a:r>
            <a:r>
              <a:rPr lang="en-US" sz="1500" dirty="0">
                <a:solidFill>
                  <a:schemeClr val="tx1"/>
                </a:solidFill>
              </a:rPr>
              <a:t> </a:t>
            </a:r>
            <a:r>
              <a:rPr lang="en-US" sz="1500" dirty="0" err="1">
                <a:solidFill>
                  <a:schemeClr val="tx1"/>
                </a:solidFill>
              </a:rPr>
              <a:t>ეს</a:t>
            </a:r>
            <a:r>
              <a:rPr lang="en-US" sz="1500" dirty="0">
                <a:solidFill>
                  <a:schemeClr val="tx1"/>
                </a:solidFill>
              </a:rPr>
              <a:t> </a:t>
            </a:r>
            <a:r>
              <a:rPr lang="en-US" sz="1500" dirty="0" err="1">
                <a:solidFill>
                  <a:schemeClr val="tx1"/>
                </a:solidFill>
              </a:rPr>
              <a:t>უკანასკნელი</a:t>
            </a:r>
            <a:r>
              <a:rPr lang="en-US" sz="1500" dirty="0">
                <a:solidFill>
                  <a:schemeClr val="tx1"/>
                </a:solidFill>
              </a:rPr>
              <a:t> </a:t>
            </a:r>
            <a:r>
              <a:rPr lang="en-US" sz="1500" dirty="0" err="1">
                <a:solidFill>
                  <a:schemeClr val="tx1"/>
                </a:solidFill>
              </a:rPr>
              <a:t>აღიჭურვოს</a:t>
            </a:r>
            <a:r>
              <a:rPr lang="en-US" sz="1500" dirty="0">
                <a:solidFill>
                  <a:schemeClr val="tx1"/>
                </a:solidFill>
              </a:rPr>
              <a:t> </a:t>
            </a:r>
            <a:r>
              <a:rPr lang="en-US" sz="1500" dirty="0" err="1">
                <a:solidFill>
                  <a:schemeClr val="tx1"/>
                </a:solidFill>
              </a:rPr>
              <a:t>გარკვეული</a:t>
            </a:r>
            <a:r>
              <a:rPr lang="en-US" sz="1500" dirty="0">
                <a:solidFill>
                  <a:schemeClr val="tx1"/>
                </a:solidFill>
              </a:rPr>
              <a:t> </a:t>
            </a:r>
            <a:r>
              <a:rPr lang="en-US" sz="1500" dirty="0" err="1">
                <a:solidFill>
                  <a:schemeClr val="tx1"/>
                </a:solidFill>
              </a:rPr>
              <a:t>ოპერატიული</a:t>
            </a:r>
            <a:r>
              <a:rPr lang="en-US" sz="1500" dirty="0">
                <a:solidFill>
                  <a:schemeClr val="tx1"/>
                </a:solidFill>
              </a:rPr>
              <a:t> </a:t>
            </a:r>
            <a:r>
              <a:rPr lang="en-US" sz="1500" dirty="0" err="1" smtClean="0">
                <a:solidFill>
                  <a:schemeClr val="tx1"/>
                </a:solidFill>
              </a:rPr>
              <a:t>ფუნქციებით</a:t>
            </a:r>
            <a:r>
              <a:rPr lang="ka-GE" sz="1500" dirty="0" smtClean="0">
                <a:solidFill>
                  <a:schemeClr val="tx1"/>
                </a:solidFill>
              </a:rPr>
              <a:t>. </a:t>
            </a:r>
            <a:endParaRPr lang="ka-GE" sz="1500" dirty="0" smtClean="0">
              <a:solidFill>
                <a:schemeClr val="tx1"/>
              </a:solidFill>
            </a:endParaRPr>
          </a:p>
          <a:p>
            <a:pPr marL="0" indent="0" algn="just">
              <a:lnSpc>
                <a:spcPct val="150000"/>
              </a:lnSpc>
              <a:buNone/>
            </a:pPr>
            <a:r>
              <a:rPr lang="ka-GE" sz="1500" dirty="0" smtClean="0">
                <a:solidFill>
                  <a:schemeClr val="tx1"/>
                </a:solidFill>
              </a:rPr>
              <a:t>მაგ</a:t>
            </a:r>
            <a:r>
              <a:rPr lang="ka-GE" sz="1500" dirty="0" smtClean="0">
                <a:solidFill>
                  <a:schemeClr val="tx1"/>
                </a:solidFill>
              </a:rPr>
              <a:t>: </a:t>
            </a:r>
            <a:r>
              <a:rPr lang="ka-GE" sz="1500" dirty="0" smtClean="0">
                <a:solidFill>
                  <a:schemeClr val="tx1"/>
                </a:solidFill>
              </a:rPr>
              <a:t>სპეციალურ </a:t>
            </a:r>
            <a:r>
              <a:rPr lang="ka-GE" sz="1500" dirty="0" smtClean="0">
                <a:solidFill>
                  <a:schemeClr val="tx1"/>
                </a:solidFill>
              </a:rPr>
              <a:t>ნებართვას დაქვემდებარებული აფთიაქის შემოწმებისას თუ იქ მომუშავე ფარმაცევტი უკანონო ბრუნვას დაქვემდებარებულ წამალს ჯიბეში ან მის პირად ხელჩანთაში ჩადებს სააგენტოს თანამშრომელმა რომც იცოდეს ამის შესახებ მას არ ააქვს უფლება გაჩხიკოს ის, საგენტოს არ აქვს სამედიცინო და სააფთიაქო ქსელში არსებული სათვალთვალო კამერების ჩანაწერების ამოღების უფლება რითაც შეიძლება ბევრი დეტალი დადგინდეს იქ არსებულ </a:t>
            </a:r>
            <a:r>
              <a:rPr lang="ka-GE" sz="1500" dirty="0" smtClean="0">
                <a:solidFill>
                  <a:schemeClr val="tx1"/>
                </a:solidFill>
              </a:rPr>
              <a:t>სიტუაციაზე.</a:t>
            </a:r>
          </a:p>
          <a:p>
            <a:pPr marL="0" indent="0" algn="just">
              <a:lnSpc>
                <a:spcPct val="150000"/>
              </a:lnSpc>
              <a:buNone/>
            </a:pPr>
            <a:r>
              <a:rPr lang="ka-GE" sz="1500" dirty="0" smtClean="0">
                <a:solidFill>
                  <a:schemeClr val="tx1"/>
                </a:solidFill>
              </a:rPr>
              <a:t> </a:t>
            </a:r>
            <a:r>
              <a:rPr lang="ka-GE" sz="1500" dirty="0" smtClean="0">
                <a:solidFill>
                  <a:schemeClr val="tx1"/>
                </a:solidFill>
              </a:rPr>
              <a:t>საყოველთაო ჯანდაცვის ფარგლებში განფასებული ნოზოლოგიის მკურნალობის დროს დამატებით მოთხოვნილი თანხის შემთხვევაში ის ფორმდება როგორც ვიპ პალატის ან არა იმ კლინიკაში მომუშავე სხავა ექიმის მომსახურებად. სააგენტოს მხრიდან დოკუმენტაციის შესწავლისას ყველაფერი იურიდიულად გამართულია</a:t>
            </a:r>
            <a:r>
              <a:rPr lang="ka-GE" dirty="0" smtClean="0">
                <a:solidFill>
                  <a:schemeClr val="tx1"/>
                </a:solidFill>
              </a:rPr>
              <a:t>. </a:t>
            </a:r>
            <a:r>
              <a:rPr lang="ka-GE" sz="1400" dirty="0" smtClean="0">
                <a:solidFill>
                  <a:schemeClr val="tx1"/>
                </a:solidFill>
              </a:rPr>
              <a:t>მსგავსი სიტუაციების ოპერატიულად დამუშავების შემთხევაში უკეთესი შედეგი გარანტირებული იქნება. </a:t>
            </a:r>
            <a:endParaRPr lang="en-US" sz="1400" dirty="0">
              <a:solidFill>
                <a:schemeClr val="tx1"/>
              </a:solidFill>
            </a:endParaRPr>
          </a:p>
          <a:p>
            <a:pPr algn="just">
              <a:lnSpc>
                <a:spcPct val="150000"/>
              </a:lnSpc>
            </a:pPr>
            <a:endParaRPr lang="en-US" b="1" dirty="0">
              <a:solidFill>
                <a:schemeClr val="tx1"/>
              </a:solidFill>
            </a:endParaRPr>
          </a:p>
        </p:txBody>
      </p:sp>
    </p:spTree>
    <p:extLst>
      <p:ext uri="{BB962C8B-B14F-4D97-AF65-F5344CB8AC3E}">
        <p14:creationId xmlns:p14="http://schemas.microsoft.com/office/powerpoint/2010/main" val="1636423043"/>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pPr marL="0" indent="0" algn="ctr">
              <a:buNone/>
            </a:pPr>
            <a:r>
              <a:rPr lang="ka-GE" sz="5400" b="1" dirty="0" smtClean="0">
                <a:solidFill>
                  <a:srgbClr val="C00000"/>
                </a:solidFill>
              </a:rPr>
              <a:t>გმადლობთ ყურადღებისათვის</a:t>
            </a:r>
            <a:endParaRPr lang="en-US" sz="5400" b="1" dirty="0">
              <a:solidFill>
                <a:srgbClr val="C00000"/>
              </a:solidFill>
            </a:endParaRPr>
          </a:p>
        </p:txBody>
      </p:sp>
    </p:spTree>
    <p:extLst>
      <p:ext uri="{BB962C8B-B14F-4D97-AF65-F5344CB8AC3E}">
        <p14:creationId xmlns:p14="http://schemas.microsoft.com/office/powerpoint/2010/main" val="23186373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365760"/>
            <a:ext cx="9144000" cy="1288473"/>
          </a:xfrm>
        </p:spPr>
        <p:txBody>
          <a:bodyPr>
            <a:noAutofit/>
          </a:bodyPr>
          <a:lstStyle/>
          <a:p>
            <a:pPr algn="ctr"/>
            <a:r>
              <a:rPr lang="ka-GE" sz="2000" b="1" dirty="0" smtClean="0">
                <a:solidFill>
                  <a:srgbClr val="FF0000"/>
                </a:solidFill>
              </a:rPr>
              <a:t>სამედიცინო და ფარმაცევტული საქმინობის რეგულირების სააგენტოსოს რეორგანიზაცია</a:t>
            </a:r>
            <a:endParaRPr lang="en-US" sz="2000" dirty="0">
              <a:solidFill>
                <a:srgbClr val="FF0000"/>
              </a:solidFill>
            </a:endParaRPr>
          </a:p>
        </p:txBody>
      </p:sp>
      <p:sp>
        <p:nvSpPr>
          <p:cNvPr id="3" name="Subtitle 2"/>
          <p:cNvSpPr>
            <a:spLocks noGrp="1"/>
          </p:cNvSpPr>
          <p:nvPr>
            <p:ph type="subTitle" idx="1"/>
          </p:nvPr>
        </p:nvSpPr>
        <p:spPr>
          <a:xfrm>
            <a:off x="1524000" y="2410691"/>
            <a:ext cx="9144000" cy="2847109"/>
          </a:xfrm>
        </p:spPr>
        <p:txBody>
          <a:bodyPr>
            <a:normAutofit lnSpcReduction="10000"/>
          </a:bodyPr>
          <a:lstStyle/>
          <a:p>
            <a:pPr marL="285750" indent="-285750" algn="just">
              <a:lnSpc>
                <a:spcPct val="110000"/>
              </a:lnSpc>
              <a:buFont typeface="Arial" panose="020B0604020202020204" pitchFamily="34" charset="0"/>
              <a:buChar char="•"/>
            </a:pPr>
            <a:r>
              <a:rPr lang="ka-GE" dirty="0" smtClean="0">
                <a:solidFill>
                  <a:schemeClr val="tx1"/>
                </a:solidFill>
              </a:rPr>
              <a:t>2019 წლის ოქტომბრიდან </a:t>
            </a:r>
            <a:r>
              <a:rPr lang="ka-GE" dirty="0" smtClean="0">
                <a:solidFill>
                  <a:schemeClr val="tx1"/>
                </a:solidFill>
              </a:rPr>
              <a:t>რეორგანიზაციის შედეგად გაერთიანდა </a:t>
            </a:r>
            <a:r>
              <a:rPr lang="ka-GE" dirty="0" smtClean="0">
                <a:solidFill>
                  <a:schemeClr val="tx1"/>
                </a:solidFill>
              </a:rPr>
              <a:t>ორი სსიპ-ი წამლის და რეგულირების სააგენტო რის შედეგადაც </a:t>
            </a:r>
            <a:r>
              <a:rPr lang="en-US" dirty="0" err="1" smtClean="0">
                <a:solidFill>
                  <a:schemeClr val="tx1"/>
                </a:solidFill>
              </a:rPr>
              <a:t>მოხდა</a:t>
            </a:r>
            <a:r>
              <a:rPr lang="en-US" dirty="0" smtClean="0">
                <a:solidFill>
                  <a:schemeClr val="tx1"/>
                </a:solidFill>
              </a:rPr>
              <a:t> </a:t>
            </a:r>
            <a:r>
              <a:rPr lang="en-US" dirty="0" err="1">
                <a:solidFill>
                  <a:schemeClr val="tx1"/>
                </a:solidFill>
              </a:rPr>
              <a:t>კადრების</a:t>
            </a:r>
            <a:r>
              <a:rPr lang="en-US" dirty="0">
                <a:solidFill>
                  <a:schemeClr val="tx1"/>
                </a:solidFill>
              </a:rPr>
              <a:t> </a:t>
            </a:r>
            <a:r>
              <a:rPr lang="en-US" dirty="0" err="1">
                <a:solidFill>
                  <a:schemeClr val="tx1"/>
                </a:solidFill>
              </a:rPr>
              <a:t>ოპტიმიზაცია</a:t>
            </a:r>
            <a:r>
              <a:rPr lang="en-US" dirty="0">
                <a:solidFill>
                  <a:schemeClr val="tx1"/>
                </a:solidFill>
              </a:rPr>
              <a:t> </a:t>
            </a:r>
            <a:r>
              <a:rPr lang="en-US" b="1" dirty="0">
                <a:solidFill>
                  <a:schemeClr val="tx1"/>
                </a:solidFill>
              </a:rPr>
              <a:t>46</a:t>
            </a:r>
            <a:r>
              <a:rPr lang="en-US" dirty="0">
                <a:solidFill>
                  <a:schemeClr val="tx1"/>
                </a:solidFill>
              </a:rPr>
              <a:t> </a:t>
            </a:r>
            <a:r>
              <a:rPr lang="en-US" dirty="0" err="1">
                <a:solidFill>
                  <a:schemeClr val="tx1"/>
                </a:solidFill>
              </a:rPr>
              <a:t>მენეჯერული</a:t>
            </a:r>
            <a:r>
              <a:rPr lang="en-US" dirty="0">
                <a:solidFill>
                  <a:schemeClr val="tx1"/>
                </a:solidFill>
              </a:rPr>
              <a:t> </a:t>
            </a:r>
            <a:r>
              <a:rPr lang="en-US" dirty="0" err="1">
                <a:solidFill>
                  <a:schemeClr val="tx1"/>
                </a:solidFill>
              </a:rPr>
              <a:t>პოზიცია</a:t>
            </a:r>
            <a:r>
              <a:rPr lang="en-US" dirty="0">
                <a:solidFill>
                  <a:schemeClr val="tx1"/>
                </a:solidFill>
              </a:rPr>
              <a:t> </a:t>
            </a:r>
            <a:r>
              <a:rPr lang="en-US" dirty="0" err="1">
                <a:solidFill>
                  <a:schemeClr val="tx1"/>
                </a:solidFill>
              </a:rPr>
              <a:t>შემცირდა</a:t>
            </a:r>
            <a:r>
              <a:rPr lang="en-US" dirty="0">
                <a:solidFill>
                  <a:schemeClr val="tx1"/>
                </a:solidFill>
              </a:rPr>
              <a:t> </a:t>
            </a:r>
            <a:r>
              <a:rPr lang="en-US" b="1" dirty="0" smtClean="0">
                <a:solidFill>
                  <a:schemeClr val="tx1"/>
                </a:solidFill>
              </a:rPr>
              <a:t>13-მდ</a:t>
            </a:r>
            <a:r>
              <a:rPr lang="en-US" dirty="0" smtClean="0">
                <a:solidFill>
                  <a:schemeClr val="tx1"/>
                </a:solidFill>
              </a:rPr>
              <a:t>ე</a:t>
            </a:r>
            <a:r>
              <a:rPr lang="ka-GE" dirty="0" smtClean="0">
                <a:solidFill>
                  <a:schemeClr val="tx1"/>
                </a:solidFill>
              </a:rPr>
              <a:t>. სააგენტოს დირექტორის </a:t>
            </a:r>
            <a:r>
              <a:rPr lang="ka-GE" b="1" dirty="0" smtClean="0">
                <a:solidFill>
                  <a:schemeClr val="tx1"/>
                </a:solidFill>
              </a:rPr>
              <a:t>5</a:t>
            </a:r>
            <a:r>
              <a:rPr lang="ka-GE" dirty="0" smtClean="0">
                <a:solidFill>
                  <a:schemeClr val="tx1"/>
                </a:solidFill>
              </a:rPr>
              <a:t> მოადგილის ნაცვლად დღეს ყავს </a:t>
            </a:r>
            <a:r>
              <a:rPr lang="ka-GE" b="1" dirty="0" smtClean="0">
                <a:solidFill>
                  <a:schemeClr val="tx1"/>
                </a:solidFill>
              </a:rPr>
              <a:t>2</a:t>
            </a:r>
            <a:r>
              <a:rPr lang="ka-GE" dirty="0" smtClean="0">
                <a:solidFill>
                  <a:schemeClr val="tx1"/>
                </a:solidFill>
              </a:rPr>
              <a:t> მოადგილე, </a:t>
            </a:r>
            <a:r>
              <a:rPr lang="ka-GE" b="1" dirty="0">
                <a:solidFill>
                  <a:schemeClr val="tx1"/>
                </a:solidFill>
              </a:rPr>
              <a:t>14</a:t>
            </a:r>
            <a:r>
              <a:rPr lang="ka-GE" dirty="0" smtClean="0">
                <a:solidFill>
                  <a:schemeClr val="tx1"/>
                </a:solidFill>
              </a:rPr>
              <a:t> დეპარტამენტის ნაცვლად გახდა </a:t>
            </a:r>
            <a:r>
              <a:rPr lang="ka-GE" b="1" dirty="0" smtClean="0">
                <a:solidFill>
                  <a:schemeClr val="tx1"/>
                </a:solidFill>
              </a:rPr>
              <a:t>3</a:t>
            </a:r>
            <a:r>
              <a:rPr lang="ka-GE" dirty="0" smtClean="0">
                <a:solidFill>
                  <a:schemeClr val="tx1"/>
                </a:solidFill>
              </a:rPr>
              <a:t> დეპარტამენტი და </a:t>
            </a:r>
            <a:r>
              <a:rPr lang="ka-GE" b="1" dirty="0" smtClean="0">
                <a:solidFill>
                  <a:schemeClr val="tx1"/>
                </a:solidFill>
              </a:rPr>
              <a:t>27</a:t>
            </a:r>
            <a:r>
              <a:rPr lang="ka-GE" dirty="0" smtClean="0">
                <a:solidFill>
                  <a:schemeClr val="tx1"/>
                </a:solidFill>
              </a:rPr>
              <a:t> სამმართველოს ნაცვლად </a:t>
            </a:r>
            <a:r>
              <a:rPr lang="ka-GE" b="1" dirty="0" smtClean="0">
                <a:solidFill>
                  <a:schemeClr val="tx1"/>
                </a:solidFill>
              </a:rPr>
              <a:t>7</a:t>
            </a:r>
            <a:r>
              <a:rPr lang="ka-GE" dirty="0" smtClean="0">
                <a:solidFill>
                  <a:schemeClr val="tx1"/>
                </a:solidFill>
              </a:rPr>
              <a:t> </a:t>
            </a:r>
            <a:r>
              <a:rPr lang="ka-GE" dirty="0" smtClean="0">
                <a:solidFill>
                  <a:schemeClr val="tx1"/>
                </a:solidFill>
              </a:rPr>
              <a:t>სამმართველო,</a:t>
            </a:r>
            <a:r>
              <a:rPr lang="en-US" dirty="0" smtClean="0">
                <a:solidFill>
                  <a:schemeClr val="tx1"/>
                </a:solidFill>
              </a:rPr>
              <a:t> </a:t>
            </a:r>
            <a:r>
              <a:rPr lang="en-US" dirty="0" err="1" smtClean="0">
                <a:solidFill>
                  <a:schemeClr val="tx1"/>
                </a:solidFill>
              </a:rPr>
              <a:t>რი</a:t>
            </a:r>
            <a:r>
              <a:rPr lang="ka-GE" dirty="0" smtClean="0">
                <a:solidFill>
                  <a:schemeClr val="tx1"/>
                </a:solidFill>
              </a:rPr>
              <a:t>ს შედეგადაც სააგენტოს მუშაობა გახდა უფრო ეფექტური.</a:t>
            </a:r>
            <a:r>
              <a:rPr lang="en-US" dirty="0" smtClean="0">
                <a:solidFill>
                  <a:schemeClr val="tx1"/>
                </a:solidFill>
              </a:rPr>
              <a:t> </a:t>
            </a:r>
            <a:endParaRPr lang="ka-GE" dirty="0" smtClean="0">
              <a:solidFill>
                <a:schemeClr val="tx1"/>
              </a:solidFill>
            </a:endParaRPr>
          </a:p>
          <a:p>
            <a:pPr marL="285750" indent="-285750" algn="just">
              <a:lnSpc>
                <a:spcPct val="110000"/>
              </a:lnSpc>
              <a:buFont typeface="Arial" panose="020B0604020202020204" pitchFamily="34" charset="0"/>
              <a:buChar char="•"/>
            </a:pPr>
            <a:r>
              <a:rPr lang="ka-GE" dirty="0">
                <a:solidFill>
                  <a:schemeClr val="tx1"/>
                </a:solidFill>
              </a:rPr>
              <a:t>რეორგანიზაციის შედეგად შენარჩუნდა და მუშაობას აგრძელებს მანამდე დასაქმებული კადრების </a:t>
            </a:r>
            <a:r>
              <a:rPr lang="ka-GE" b="1" dirty="0">
                <a:solidFill>
                  <a:schemeClr val="tx1"/>
                </a:solidFill>
              </a:rPr>
              <a:t>90 </a:t>
            </a:r>
            <a:r>
              <a:rPr lang="ka-GE" b="1" dirty="0" smtClean="0">
                <a:solidFill>
                  <a:schemeClr val="tx1"/>
                </a:solidFill>
              </a:rPr>
              <a:t>%; </a:t>
            </a:r>
            <a:r>
              <a:rPr lang="en-US" dirty="0" err="1" smtClean="0">
                <a:solidFill>
                  <a:schemeClr val="tx1"/>
                </a:solidFill>
              </a:rPr>
              <a:t>თანამშრომელთა</a:t>
            </a:r>
            <a:r>
              <a:rPr lang="en-US" dirty="0" smtClean="0">
                <a:solidFill>
                  <a:schemeClr val="tx1"/>
                </a:solidFill>
              </a:rPr>
              <a:t> </a:t>
            </a:r>
            <a:r>
              <a:rPr lang="en-US" dirty="0" err="1" smtClean="0">
                <a:solidFill>
                  <a:schemeClr val="tx1"/>
                </a:solidFill>
              </a:rPr>
              <a:t>საშ</a:t>
            </a:r>
            <a:r>
              <a:rPr lang="ka-GE" dirty="0" smtClean="0">
                <a:solidFill>
                  <a:schemeClr val="tx1"/>
                </a:solidFill>
              </a:rPr>
              <a:t>უ</a:t>
            </a:r>
            <a:r>
              <a:rPr lang="en-US" dirty="0" err="1" smtClean="0">
                <a:solidFill>
                  <a:schemeClr val="tx1"/>
                </a:solidFill>
              </a:rPr>
              <a:t>ალო</a:t>
            </a:r>
            <a:r>
              <a:rPr lang="en-US" dirty="0" smtClean="0">
                <a:solidFill>
                  <a:schemeClr val="tx1"/>
                </a:solidFill>
              </a:rPr>
              <a:t> </a:t>
            </a:r>
            <a:r>
              <a:rPr lang="en-US" dirty="0" err="1">
                <a:solidFill>
                  <a:schemeClr val="tx1"/>
                </a:solidFill>
              </a:rPr>
              <a:t>ხელფასი</a:t>
            </a:r>
            <a:r>
              <a:rPr lang="en-US" dirty="0">
                <a:solidFill>
                  <a:schemeClr val="tx1"/>
                </a:solidFill>
              </a:rPr>
              <a:t> </a:t>
            </a:r>
            <a:r>
              <a:rPr lang="en-US" dirty="0" err="1">
                <a:solidFill>
                  <a:schemeClr val="tx1"/>
                </a:solidFill>
              </a:rPr>
              <a:t>რომელიც</a:t>
            </a:r>
            <a:r>
              <a:rPr lang="en-US" dirty="0">
                <a:solidFill>
                  <a:schemeClr val="tx1"/>
                </a:solidFill>
              </a:rPr>
              <a:t> </a:t>
            </a:r>
            <a:r>
              <a:rPr lang="en-US" dirty="0" err="1">
                <a:solidFill>
                  <a:schemeClr val="tx1"/>
                </a:solidFill>
              </a:rPr>
              <a:t>შეადგენდა</a:t>
            </a:r>
            <a:r>
              <a:rPr lang="en-US" dirty="0">
                <a:solidFill>
                  <a:schemeClr val="tx1"/>
                </a:solidFill>
              </a:rPr>
              <a:t> </a:t>
            </a:r>
            <a:r>
              <a:rPr lang="en-US" b="1" dirty="0">
                <a:solidFill>
                  <a:schemeClr val="tx1"/>
                </a:solidFill>
              </a:rPr>
              <a:t>940</a:t>
            </a:r>
            <a:r>
              <a:rPr lang="en-US" dirty="0">
                <a:solidFill>
                  <a:schemeClr val="tx1"/>
                </a:solidFill>
              </a:rPr>
              <a:t> </a:t>
            </a:r>
            <a:r>
              <a:rPr lang="en-US" dirty="0" err="1">
                <a:solidFill>
                  <a:schemeClr val="tx1"/>
                </a:solidFill>
              </a:rPr>
              <a:t>ლარს</a:t>
            </a:r>
            <a:r>
              <a:rPr lang="en-US" dirty="0">
                <a:solidFill>
                  <a:schemeClr val="tx1"/>
                </a:solidFill>
              </a:rPr>
              <a:t> </a:t>
            </a:r>
            <a:r>
              <a:rPr lang="en-US" dirty="0" err="1">
                <a:solidFill>
                  <a:schemeClr val="tx1"/>
                </a:solidFill>
              </a:rPr>
              <a:t>გაიზარდა</a:t>
            </a:r>
            <a:r>
              <a:rPr lang="en-US" dirty="0">
                <a:solidFill>
                  <a:schemeClr val="tx1"/>
                </a:solidFill>
              </a:rPr>
              <a:t> </a:t>
            </a:r>
            <a:r>
              <a:rPr lang="en-US" dirty="0" err="1">
                <a:solidFill>
                  <a:schemeClr val="tx1"/>
                </a:solidFill>
              </a:rPr>
              <a:t>და</a:t>
            </a:r>
            <a:r>
              <a:rPr lang="en-US" dirty="0">
                <a:solidFill>
                  <a:schemeClr val="tx1"/>
                </a:solidFill>
              </a:rPr>
              <a:t> </a:t>
            </a:r>
            <a:r>
              <a:rPr lang="en-US" dirty="0" err="1">
                <a:solidFill>
                  <a:schemeClr val="tx1"/>
                </a:solidFill>
              </a:rPr>
              <a:t>გახდა</a:t>
            </a:r>
            <a:r>
              <a:rPr lang="en-US" dirty="0">
                <a:solidFill>
                  <a:schemeClr val="tx1"/>
                </a:solidFill>
              </a:rPr>
              <a:t> </a:t>
            </a:r>
            <a:r>
              <a:rPr lang="en-US" b="1" dirty="0">
                <a:solidFill>
                  <a:schemeClr val="tx1"/>
                </a:solidFill>
              </a:rPr>
              <a:t>1280</a:t>
            </a:r>
            <a:r>
              <a:rPr lang="en-US" dirty="0">
                <a:solidFill>
                  <a:schemeClr val="tx1"/>
                </a:solidFill>
              </a:rPr>
              <a:t> </a:t>
            </a:r>
            <a:r>
              <a:rPr lang="en-US" dirty="0" err="1" smtClean="0">
                <a:solidFill>
                  <a:schemeClr val="tx1"/>
                </a:solidFill>
              </a:rPr>
              <a:t>ლარი</a:t>
            </a:r>
            <a:r>
              <a:rPr lang="ka-GE" dirty="0" smtClean="0">
                <a:solidFill>
                  <a:schemeClr val="tx1"/>
                </a:solidFill>
              </a:rPr>
              <a:t>;</a:t>
            </a:r>
          </a:p>
          <a:p>
            <a:pPr algn="just">
              <a:lnSpc>
                <a:spcPct val="110000"/>
              </a:lnSpc>
            </a:pPr>
            <a:endParaRPr lang="ka-GE" sz="1600" dirty="0" smtClean="0"/>
          </a:p>
          <a:p>
            <a:pPr marL="285750" indent="-285750" algn="just">
              <a:lnSpc>
                <a:spcPct val="110000"/>
              </a:lnSpc>
              <a:buFont typeface="Arial" panose="020B0604020202020204" pitchFamily="34" charset="0"/>
              <a:buChar char="•"/>
            </a:pPr>
            <a:endParaRPr lang="ka-GE" sz="1600" dirty="0" smtClean="0"/>
          </a:p>
          <a:p>
            <a:pPr algn="just">
              <a:lnSpc>
                <a:spcPct val="110000"/>
              </a:lnSpc>
            </a:pPr>
            <a:endParaRPr lang="ka-GE" sz="1200" b="1" dirty="0"/>
          </a:p>
          <a:p>
            <a:pPr algn="just"/>
            <a:endParaRPr lang="en-US" sz="1400" dirty="0"/>
          </a:p>
          <a:p>
            <a:endParaRPr lang="en-US" dirty="0"/>
          </a:p>
        </p:txBody>
      </p:sp>
    </p:spTree>
    <p:extLst>
      <p:ext uri="{BB962C8B-B14F-4D97-AF65-F5344CB8AC3E}">
        <p14:creationId xmlns:p14="http://schemas.microsoft.com/office/powerpoint/2010/main" val="167456726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60961"/>
            <a:ext cx="9144000" cy="496388"/>
          </a:xfrm>
        </p:spPr>
        <p:txBody>
          <a:bodyPr>
            <a:noAutofit/>
          </a:bodyPr>
          <a:lstStyle/>
          <a:p>
            <a:pPr algn="ctr"/>
            <a:r>
              <a:rPr lang="ka-GE" sz="2000" b="1" dirty="0" smtClean="0">
                <a:solidFill>
                  <a:srgbClr val="FF0000"/>
                </a:solidFill>
              </a:rPr>
              <a:t> შემოწმების პროცედურების გაუმჯობესება</a:t>
            </a:r>
            <a:endParaRPr lang="ka-GE" sz="2000" dirty="0">
              <a:solidFill>
                <a:srgbClr val="FF0000"/>
              </a:solidFill>
            </a:endParaRPr>
          </a:p>
        </p:txBody>
      </p:sp>
      <p:sp>
        <p:nvSpPr>
          <p:cNvPr id="3" name="Subtitle 2"/>
          <p:cNvSpPr>
            <a:spLocks noGrp="1"/>
          </p:cNvSpPr>
          <p:nvPr>
            <p:ph type="subTitle" idx="1"/>
          </p:nvPr>
        </p:nvSpPr>
        <p:spPr>
          <a:xfrm>
            <a:off x="687978" y="681644"/>
            <a:ext cx="9702932" cy="5843848"/>
          </a:xfrm>
        </p:spPr>
        <p:txBody>
          <a:bodyPr>
            <a:normAutofit fontScale="92500" lnSpcReduction="10000"/>
          </a:bodyPr>
          <a:lstStyle/>
          <a:p>
            <a:pPr algn="just"/>
            <a:endParaRPr lang="ka-GE" sz="1300" b="1" dirty="0" smtClean="0">
              <a:solidFill>
                <a:schemeClr val="tx1"/>
              </a:solidFill>
            </a:endParaRPr>
          </a:p>
          <a:p>
            <a:pPr algn="just"/>
            <a:r>
              <a:rPr lang="ka-GE" sz="1300" b="1" dirty="0" smtClean="0">
                <a:solidFill>
                  <a:schemeClr val="tx1"/>
                </a:solidFill>
              </a:rPr>
              <a:t>2019 </a:t>
            </a:r>
            <a:r>
              <a:rPr lang="ka-GE" sz="1300" b="1" dirty="0" smtClean="0">
                <a:solidFill>
                  <a:schemeClr val="tx1"/>
                </a:solidFill>
              </a:rPr>
              <a:t>წლის ივლისიდან 2020 წლის მარტის შუარიცხვებამდე საგენტოს მიერ შემოწმებული სამედიცინო დაწესებულებების რაოდენობა </a:t>
            </a:r>
            <a:r>
              <a:rPr lang="ka-GE" sz="1300" b="1" dirty="0" smtClean="0">
                <a:solidFill>
                  <a:schemeClr val="tx1"/>
                </a:solidFill>
              </a:rPr>
              <a:t>2018-2019 </a:t>
            </a:r>
            <a:r>
              <a:rPr lang="ka-GE" sz="1300" b="1" dirty="0" smtClean="0">
                <a:solidFill>
                  <a:schemeClr val="tx1"/>
                </a:solidFill>
              </a:rPr>
              <a:t>წლების ანალოგიურ პერიოდთან </a:t>
            </a:r>
            <a:r>
              <a:rPr lang="ka-GE" sz="1300" b="1" dirty="0" smtClean="0">
                <a:solidFill>
                  <a:schemeClr val="tx1"/>
                </a:solidFill>
              </a:rPr>
              <a:t>შედარებით საგრძნობლად გაიზარდა</a:t>
            </a:r>
            <a:r>
              <a:rPr lang="en-US" sz="1300" b="1" dirty="0" smtClean="0">
                <a:solidFill>
                  <a:schemeClr val="tx1"/>
                </a:solidFill>
              </a:rPr>
              <a:t>, </a:t>
            </a:r>
            <a:r>
              <a:rPr lang="ka-GE" sz="1300" b="1" dirty="0" smtClean="0">
                <a:solidFill>
                  <a:schemeClr val="tx1"/>
                </a:solidFill>
              </a:rPr>
              <a:t>კერძოდ</a:t>
            </a:r>
            <a:r>
              <a:rPr lang="ka-GE" sz="1300" b="1" dirty="0">
                <a:solidFill>
                  <a:schemeClr val="tx1"/>
                </a:solidFill>
              </a:rPr>
              <a:t>: </a:t>
            </a:r>
            <a:endParaRPr lang="ka-GE" sz="1300" b="1" dirty="0" smtClean="0">
              <a:solidFill>
                <a:schemeClr val="tx1"/>
              </a:solidFill>
            </a:endParaRPr>
          </a:p>
          <a:p>
            <a:pPr marL="285750" indent="-285750" algn="just">
              <a:buFont typeface="Wingdings" panose="05000000000000000000" pitchFamily="2" charset="2"/>
              <a:buChar char="ü"/>
            </a:pPr>
            <a:r>
              <a:rPr lang="ka-GE" sz="1300" dirty="0" smtClean="0">
                <a:solidFill>
                  <a:schemeClr val="tx1"/>
                </a:solidFill>
              </a:rPr>
              <a:t>2019 წლის ივლისამდე შემოწმებას დაექვემდებარა </a:t>
            </a:r>
            <a:r>
              <a:rPr lang="ka-GE" sz="1300" dirty="0">
                <a:solidFill>
                  <a:schemeClr val="tx1"/>
                </a:solidFill>
              </a:rPr>
              <a:t>127 სამედიცინო </a:t>
            </a:r>
            <a:r>
              <a:rPr lang="ka-GE" sz="1300" dirty="0" smtClean="0">
                <a:solidFill>
                  <a:schemeClr val="tx1"/>
                </a:solidFill>
              </a:rPr>
              <a:t>დაწესებულება;</a:t>
            </a:r>
          </a:p>
          <a:p>
            <a:pPr marL="285750" indent="-285750" algn="just">
              <a:buFont typeface="Wingdings" panose="05000000000000000000" pitchFamily="2" charset="2"/>
              <a:buChar char="ü"/>
            </a:pPr>
            <a:r>
              <a:rPr lang="ka-GE" sz="1300" dirty="0" smtClean="0">
                <a:solidFill>
                  <a:schemeClr val="tx1"/>
                </a:solidFill>
              </a:rPr>
              <a:t>2019 წლის ივლისიდან 2020 წლის მარტამდე გადამოწმდა </a:t>
            </a:r>
            <a:r>
              <a:rPr lang="ka-GE" sz="1300" dirty="0">
                <a:solidFill>
                  <a:schemeClr val="tx1"/>
                </a:solidFill>
              </a:rPr>
              <a:t>263 სამედიცინო </a:t>
            </a:r>
            <a:r>
              <a:rPr lang="ka-GE" sz="1300" dirty="0" smtClean="0">
                <a:solidFill>
                  <a:schemeClr val="tx1"/>
                </a:solidFill>
              </a:rPr>
              <a:t>დაწესებულება;</a:t>
            </a:r>
            <a:endParaRPr lang="ka-GE" sz="1300" dirty="0" smtClean="0">
              <a:solidFill>
                <a:schemeClr val="tx1"/>
              </a:solidFill>
            </a:endParaRPr>
          </a:p>
          <a:p>
            <a:pPr algn="just"/>
            <a:r>
              <a:rPr lang="en-US" sz="1300" dirty="0" err="1" smtClean="0">
                <a:solidFill>
                  <a:schemeClr val="tx1"/>
                </a:solidFill>
              </a:rPr>
              <a:t>თვალსაჩინო</a:t>
            </a:r>
            <a:r>
              <a:rPr lang="en-US" sz="1300" dirty="0" smtClean="0">
                <a:solidFill>
                  <a:schemeClr val="tx1"/>
                </a:solidFill>
              </a:rPr>
              <a:t> </a:t>
            </a:r>
            <a:r>
              <a:rPr lang="en-US" sz="1300" dirty="0" err="1">
                <a:solidFill>
                  <a:schemeClr val="tx1"/>
                </a:solidFill>
              </a:rPr>
              <a:t>გახდა</a:t>
            </a:r>
            <a:r>
              <a:rPr lang="en-US" sz="1300" dirty="0">
                <a:solidFill>
                  <a:schemeClr val="tx1"/>
                </a:solidFill>
              </a:rPr>
              <a:t> </a:t>
            </a:r>
            <a:r>
              <a:rPr lang="en-US" sz="1300" dirty="0" err="1">
                <a:solidFill>
                  <a:schemeClr val="tx1"/>
                </a:solidFill>
              </a:rPr>
              <a:t>და</a:t>
            </a:r>
            <a:r>
              <a:rPr lang="en-US" sz="1300" dirty="0">
                <a:solidFill>
                  <a:schemeClr val="tx1"/>
                </a:solidFill>
              </a:rPr>
              <a:t> </a:t>
            </a:r>
            <a:r>
              <a:rPr lang="en-US" sz="1300" dirty="0" err="1">
                <a:solidFill>
                  <a:schemeClr val="tx1"/>
                </a:solidFill>
              </a:rPr>
              <a:t>ასევე</a:t>
            </a:r>
            <a:r>
              <a:rPr lang="en-US" sz="1300" dirty="0">
                <a:solidFill>
                  <a:schemeClr val="tx1"/>
                </a:solidFill>
              </a:rPr>
              <a:t> </a:t>
            </a:r>
            <a:r>
              <a:rPr lang="en-US" sz="1300" dirty="0" err="1">
                <a:solidFill>
                  <a:schemeClr val="tx1"/>
                </a:solidFill>
              </a:rPr>
              <a:t>შეიცვალა</a:t>
            </a:r>
            <a:r>
              <a:rPr lang="en-US" sz="1300" dirty="0">
                <a:solidFill>
                  <a:schemeClr val="tx1"/>
                </a:solidFill>
              </a:rPr>
              <a:t> </a:t>
            </a:r>
            <a:r>
              <a:rPr lang="en-US" sz="1300" dirty="0" err="1">
                <a:solidFill>
                  <a:schemeClr val="tx1"/>
                </a:solidFill>
              </a:rPr>
              <a:t>კლინიკების</a:t>
            </a:r>
            <a:r>
              <a:rPr lang="en-US" sz="1300" dirty="0">
                <a:solidFill>
                  <a:schemeClr val="tx1"/>
                </a:solidFill>
              </a:rPr>
              <a:t> </a:t>
            </a:r>
            <a:r>
              <a:rPr lang="en-US" sz="1300" dirty="0" err="1">
                <a:solidFill>
                  <a:schemeClr val="tx1"/>
                </a:solidFill>
              </a:rPr>
              <a:t>გადამოწმების</a:t>
            </a:r>
            <a:r>
              <a:rPr lang="en-US" sz="1300" dirty="0">
                <a:solidFill>
                  <a:schemeClr val="tx1"/>
                </a:solidFill>
              </a:rPr>
              <a:t> </a:t>
            </a:r>
            <a:r>
              <a:rPr lang="en-US" sz="1300" dirty="0" err="1">
                <a:solidFill>
                  <a:schemeClr val="tx1"/>
                </a:solidFill>
              </a:rPr>
              <a:t>კრიტერიუმები</a:t>
            </a:r>
            <a:r>
              <a:rPr lang="en-US" sz="1300" dirty="0">
                <a:solidFill>
                  <a:schemeClr val="tx1"/>
                </a:solidFill>
              </a:rPr>
              <a:t> </a:t>
            </a:r>
            <a:r>
              <a:rPr lang="en-US" sz="1300" dirty="0" err="1">
                <a:solidFill>
                  <a:schemeClr val="tx1"/>
                </a:solidFill>
              </a:rPr>
              <a:t>რითაც</a:t>
            </a:r>
            <a:r>
              <a:rPr lang="en-US" sz="1300" dirty="0">
                <a:solidFill>
                  <a:schemeClr val="tx1"/>
                </a:solidFill>
              </a:rPr>
              <a:t> </a:t>
            </a:r>
            <a:r>
              <a:rPr lang="en-US" sz="1300" dirty="0" err="1">
                <a:solidFill>
                  <a:schemeClr val="tx1"/>
                </a:solidFill>
              </a:rPr>
              <a:t>ამ</a:t>
            </a:r>
            <a:r>
              <a:rPr lang="en-US" sz="1300" dirty="0">
                <a:solidFill>
                  <a:schemeClr val="tx1"/>
                </a:solidFill>
              </a:rPr>
              <a:t> </a:t>
            </a:r>
            <a:r>
              <a:rPr lang="en-US" sz="1300" dirty="0" err="1">
                <a:solidFill>
                  <a:schemeClr val="tx1"/>
                </a:solidFill>
              </a:rPr>
              <a:t>პროცესისადმი</a:t>
            </a:r>
            <a:r>
              <a:rPr lang="en-US" sz="1300" dirty="0">
                <a:solidFill>
                  <a:schemeClr val="tx1"/>
                </a:solidFill>
              </a:rPr>
              <a:t> </a:t>
            </a:r>
            <a:r>
              <a:rPr lang="en-US" sz="1300" dirty="0" err="1">
                <a:solidFill>
                  <a:schemeClr val="tx1"/>
                </a:solidFill>
              </a:rPr>
              <a:t>თანმდევი</a:t>
            </a:r>
            <a:r>
              <a:rPr lang="en-US" sz="1300" dirty="0">
                <a:solidFill>
                  <a:schemeClr val="tx1"/>
                </a:solidFill>
              </a:rPr>
              <a:t> </a:t>
            </a:r>
            <a:r>
              <a:rPr lang="en-US" sz="1300" dirty="0" err="1">
                <a:solidFill>
                  <a:schemeClr val="tx1"/>
                </a:solidFill>
              </a:rPr>
              <a:t>ელემენტი</a:t>
            </a:r>
            <a:r>
              <a:rPr lang="en-US" sz="1300" dirty="0">
                <a:solidFill>
                  <a:schemeClr val="tx1"/>
                </a:solidFill>
              </a:rPr>
              <a:t>, </a:t>
            </a:r>
            <a:r>
              <a:rPr lang="en-US" sz="1300" dirty="0" err="1">
                <a:solidFill>
                  <a:schemeClr val="tx1"/>
                </a:solidFill>
              </a:rPr>
              <a:t>როგორიც</a:t>
            </a:r>
            <a:r>
              <a:rPr lang="en-US" sz="1300" dirty="0">
                <a:solidFill>
                  <a:schemeClr val="tx1"/>
                </a:solidFill>
              </a:rPr>
              <a:t> </a:t>
            </a:r>
            <a:r>
              <a:rPr lang="en-US" sz="1300" dirty="0" err="1">
                <a:solidFill>
                  <a:schemeClr val="tx1"/>
                </a:solidFill>
              </a:rPr>
              <a:t>იყო</a:t>
            </a:r>
            <a:r>
              <a:rPr lang="en-US" sz="1300" dirty="0">
                <a:solidFill>
                  <a:schemeClr val="tx1"/>
                </a:solidFill>
              </a:rPr>
              <a:t> </a:t>
            </a:r>
            <a:r>
              <a:rPr lang="en-US" sz="1300" dirty="0" err="1">
                <a:solidFill>
                  <a:schemeClr val="tx1"/>
                </a:solidFill>
              </a:rPr>
              <a:t>გარიგება</a:t>
            </a:r>
            <a:r>
              <a:rPr lang="en-US" sz="1300" dirty="0">
                <a:solidFill>
                  <a:schemeClr val="tx1"/>
                </a:solidFill>
              </a:rPr>
              <a:t> </a:t>
            </a:r>
            <a:r>
              <a:rPr lang="en-US" sz="1300" dirty="0" err="1">
                <a:solidFill>
                  <a:schemeClr val="tx1"/>
                </a:solidFill>
              </a:rPr>
              <a:t>შესამოწმებელ</a:t>
            </a:r>
            <a:r>
              <a:rPr lang="en-US" sz="1300" dirty="0">
                <a:solidFill>
                  <a:schemeClr val="tx1"/>
                </a:solidFill>
              </a:rPr>
              <a:t> </a:t>
            </a:r>
            <a:r>
              <a:rPr lang="en-US" sz="1300" dirty="0" err="1">
                <a:solidFill>
                  <a:schemeClr val="tx1"/>
                </a:solidFill>
              </a:rPr>
              <a:t>ობიექტსა</a:t>
            </a:r>
            <a:r>
              <a:rPr lang="en-US" sz="1300" dirty="0">
                <a:solidFill>
                  <a:schemeClr val="tx1"/>
                </a:solidFill>
              </a:rPr>
              <a:t> </a:t>
            </a:r>
            <a:r>
              <a:rPr lang="en-US" sz="1300" dirty="0" err="1">
                <a:solidFill>
                  <a:schemeClr val="tx1"/>
                </a:solidFill>
              </a:rPr>
              <a:t>და</a:t>
            </a:r>
            <a:r>
              <a:rPr lang="en-US" sz="1300" dirty="0">
                <a:solidFill>
                  <a:schemeClr val="tx1"/>
                </a:solidFill>
              </a:rPr>
              <a:t> </a:t>
            </a:r>
            <a:r>
              <a:rPr lang="en-US" sz="1300" dirty="0" err="1">
                <a:solidFill>
                  <a:schemeClr val="tx1"/>
                </a:solidFill>
              </a:rPr>
              <a:t>შემოოწმებელს</a:t>
            </a:r>
            <a:r>
              <a:rPr lang="en-US" sz="1300" dirty="0">
                <a:solidFill>
                  <a:schemeClr val="tx1"/>
                </a:solidFill>
              </a:rPr>
              <a:t> </a:t>
            </a:r>
            <a:r>
              <a:rPr lang="en-US" sz="1300" dirty="0" err="1">
                <a:solidFill>
                  <a:schemeClr val="tx1"/>
                </a:solidFill>
              </a:rPr>
              <a:t>შორის</a:t>
            </a:r>
            <a:r>
              <a:rPr lang="en-US" sz="1300" dirty="0">
                <a:solidFill>
                  <a:schemeClr val="tx1"/>
                </a:solidFill>
              </a:rPr>
              <a:t> </a:t>
            </a:r>
            <a:r>
              <a:rPr lang="en-US" sz="1300" dirty="0" err="1">
                <a:solidFill>
                  <a:schemeClr val="tx1"/>
                </a:solidFill>
              </a:rPr>
              <a:t>მთლიანად</a:t>
            </a:r>
            <a:r>
              <a:rPr lang="en-US" sz="1300" dirty="0">
                <a:solidFill>
                  <a:schemeClr val="tx1"/>
                </a:solidFill>
              </a:rPr>
              <a:t> </a:t>
            </a:r>
            <a:r>
              <a:rPr lang="en-US" sz="1300" dirty="0" err="1">
                <a:solidFill>
                  <a:schemeClr val="tx1"/>
                </a:solidFill>
              </a:rPr>
              <a:t>აღმოიფხვრა</a:t>
            </a:r>
            <a:r>
              <a:rPr lang="en-US" sz="1300" dirty="0" smtClean="0">
                <a:solidFill>
                  <a:schemeClr val="tx1"/>
                </a:solidFill>
              </a:rPr>
              <a:t>.</a:t>
            </a:r>
            <a:r>
              <a:rPr lang="ka-GE" sz="1300" dirty="0" smtClean="0">
                <a:solidFill>
                  <a:schemeClr val="tx1"/>
                </a:solidFill>
              </a:rPr>
              <a:t> </a:t>
            </a:r>
            <a:endParaRPr lang="ka-GE" sz="1300" dirty="0" smtClean="0">
              <a:solidFill>
                <a:schemeClr val="tx1"/>
              </a:solidFill>
            </a:endParaRPr>
          </a:p>
          <a:p>
            <a:pPr algn="just">
              <a:lnSpc>
                <a:spcPct val="120000"/>
              </a:lnSpc>
            </a:pPr>
            <a:r>
              <a:rPr lang="ka-GE" sz="1300" dirty="0" smtClean="0">
                <a:solidFill>
                  <a:schemeClr val="tx1"/>
                </a:solidFill>
              </a:rPr>
              <a:t>რეორგანიზაციამდე </a:t>
            </a:r>
            <a:r>
              <a:rPr lang="ka-GE" sz="1300" dirty="0" smtClean="0">
                <a:solidFill>
                  <a:schemeClr val="tx1"/>
                </a:solidFill>
              </a:rPr>
              <a:t>სააგენტო </a:t>
            </a:r>
            <a:r>
              <a:rPr lang="ka-GE" sz="1300" dirty="0" smtClean="0">
                <a:solidFill>
                  <a:schemeClr val="tx1"/>
                </a:solidFill>
              </a:rPr>
              <a:t>წლის დასაწყისში თვითონ ადგენდა შესამოწმებელი კლინიკების </a:t>
            </a:r>
            <a:r>
              <a:rPr lang="ka-GE" sz="1300" dirty="0" smtClean="0">
                <a:solidFill>
                  <a:schemeClr val="tx1"/>
                </a:solidFill>
              </a:rPr>
              <a:t>კრიტერიუმებს. აღნიშნული ინფორმაცია, (შემოწმების თარიღი და კრიტერიუმი) შესამოწმებელი </a:t>
            </a:r>
            <a:r>
              <a:rPr lang="ka-GE" sz="1300" dirty="0" smtClean="0">
                <a:solidFill>
                  <a:schemeClr val="tx1"/>
                </a:solidFill>
              </a:rPr>
              <a:t>ობიექტებისთვის </a:t>
            </a:r>
            <a:r>
              <a:rPr lang="ka-GE" sz="1300" dirty="0" smtClean="0">
                <a:solidFill>
                  <a:schemeClr val="tx1"/>
                </a:solidFill>
              </a:rPr>
              <a:t>წინსწრებით ხდებოდა ცნობილი</a:t>
            </a:r>
            <a:r>
              <a:rPr lang="ka-GE" sz="1300" dirty="0">
                <a:solidFill>
                  <a:schemeClr val="tx1"/>
                </a:solidFill>
              </a:rPr>
              <a:t>, </a:t>
            </a:r>
            <a:r>
              <a:rPr lang="ka-GE" sz="1300" dirty="0" smtClean="0">
                <a:solidFill>
                  <a:schemeClr val="tx1"/>
                </a:solidFill>
              </a:rPr>
              <a:t>კლინიკები შემმოწმებელ </a:t>
            </a:r>
            <a:r>
              <a:rPr lang="ka-GE" sz="1300" dirty="0">
                <a:solidFill>
                  <a:schemeClr val="tx1"/>
                </a:solidFill>
              </a:rPr>
              <a:t>ჯგუფს უგზავნიდენ თვიანთ ავტოტრანსპორტს და თვითონ ატარებდნენ თავიანთ </a:t>
            </a:r>
            <a:r>
              <a:rPr lang="ka-GE" sz="1300" dirty="0" smtClean="0">
                <a:solidFill>
                  <a:schemeClr val="tx1"/>
                </a:solidFill>
              </a:rPr>
              <a:t>ობიექტებზე</a:t>
            </a:r>
            <a:r>
              <a:rPr lang="ka-GE" sz="1300" dirty="0">
                <a:solidFill>
                  <a:schemeClr val="tx1"/>
                </a:solidFill>
              </a:rPr>
              <a:t>. </a:t>
            </a:r>
            <a:r>
              <a:rPr lang="ka-GE" sz="1300" dirty="0" smtClean="0">
                <a:solidFill>
                  <a:schemeClr val="tx1"/>
                </a:solidFill>
              </a:rPr>
              <a:t>ეს</a:t>
            </a:r>
            <a:r>
              <a:rPr lang="ka-GE" sz="1300" dirty="0" smtClean="0">
                <a:solidFill>
                  <a:schemeClr val="tx1"/>
                </a:solidFill>
              </a:rPr>
              <a:t> კრიტერიუმი  </a:t>
            </a:r>
            <a:r>
              <a:rPr lang="ka-GE" sz="1300" dirty="0" smtClean="0">
                <a:solidFill>
                  <a:schemeClr val="tx1"/>
                </a:solidFill>
              </a:rPr>
              <a:t>დაფუძნებული იყო მხოლოდ წლის განმავლობაში </a:t>
            </a:r>
            <a:r>
              <a:rPr lang="ka-GE" sz="1300" dirty="0" smtClean="0">
                <a:solidFill>
                  <a:schemeClr val="tx1"/>
                </a:solidFill>
              </a:rPr>
              <a:t>პაციენტის მიმართ განხორციელებულ სამედიცინო მომსახურებზე:</a:t>
            </a:r>
          </a:p>
          <a:p>
            <a:pPr marL="285750" indent="-285750" algn="just">
              <a:buFont typeface="Wingdings" panose="05000000000000000000" pitchFamily="2" charset="2"/>
              <a:buChar char="§"/>
            </a:pPr>
            <a:r>
              <a:rPr lang="ka-GE" sz="1300" dirty="0" smtClean="0">
                <a:solidFill>
                  <a:schemeClr val="tx1"/>
                </a:solidFill>
              </a:rPr>
              <a:t>10 000 პაციენტზე მეტი;</a:t>
            </a:r>
          </a:p>
          <a:p>
            <a:pPr marL="285750" indent="-285750" algn="just">
              <a:buFont typeface="Wingdings" panose="05000000000000000000" pitchFamily="2" charset="2"/>
              <a:buChar char="§"/>
            </a:pPr>
            <a:r>
              <a:rPr lang="ka-GE" sz="1300" dirty="0" smtClean="0">
                <a:solidFill>
                  <a:schemeClr val="tx1"/>
                </a:solidFill>
              </a:rPr>
              <a:t>1000 - დან - 10 000 მდე პაციენტი;</a:t>
            </a:r>
          </a:p>
          <a:p>
            <a:pPr marL="285750" indent="-285750" algn="just">
              <a:buFont typeface="Wingdings" panose="05000000000000000000" pitchFamily="2" charset="2"/>
              <a:buChar char="§"/>
            </a:pPr>
            <a:r>
              <a:rPr lang="ka-GE" sz="1300" dirty="0" smtClean="0">
                <a:solidFill>
                  <a:schemeClr val="tx1"/>
                </a:solidFill>
              </a:rPr>
              <a:t>1000 - ზე ნაკლები პაციენტი;</a:t>
            </a:r>
          </a:p>
          <a:p>
            <a:pPr algn="just">
              <a:lnSpc>
                <a:spcPct val="120000"/>
              </a:lnSpc>
            </a:pPr>
            <a:r>
              <a:rPr lang="ka-GE" sz="1300" dirty="0" smtClean="0">
                <a:solidFill>
                  <a:schemeClr val="tx1"/>
                </a:solidFill>
              </a:rPr>
              <a:t>განხორციელებული ცვლელების შედეგად შესამოწმებელი დაწესებულებებების ნუსხას </a:t>
            </a:r>
            <a:r>
              <a:rPr lang="ka-GE" sz="1300" dirty="0" smtClean="0">
                <a:solidFill>
                  <a:schemeClr val="tx1"/>
                </a:solidFill>
              </a:rPr>
              <a:t>გვაწვდის </a:t>
            </a:r>
            <a:r>
              <a:rPr lang="ka-GE" sz="1300" dirty="0" smtClean="0">
                <a:solidFill>
                  <a:schemeClr val="tx1"/>
                </a:solidFill>
              </a:rPr>
              <a:t>(წინასწარი შეთნხმების გარეშე) </a:t>
            </a:r>
            <a:r>
              <a:rPr lang="ka-GE" sz="1300" dirty="0" smtClean="0">
                <a:solidFill>
                  <a:schemeClr val="tx1"/>
                </a:solidFill>
              </a:rPr>
              <a:t>სოცუზრუნველყოფის </a:t>
            </a:r>
            <a:r>
              <a:rPr lang="ka-GE" sz="1300" dirty="0" smtClean="0">
                <a:solidFill>
                  <a:schemeClr val="tx1"/>
                </a:solidFill>
              </a:rPr>
              <a:t>სააგენტო, რომელთა შემოწმების კრიტერიუმებია: </a:t>
            </a:r>
          </a:p>
          <a:p>
            <a:pPr marL="285750" indent="-285750" algn="just">
              <a:buFont typeface="Arial" panose="020B0604020202020204" pitchFamily="34" charset="0"/>
              <a:buChar char="•"/>
            </a:pPr>
            <a:r>
              <a:rPr lang="ka-GE" sz="1300" dirty="0" smtClean="0">
                <a:solidFill>
                  <a:schemeClr val="tx1"/>
                </a:solidFill>
              </a:rPr>
              <a:t>ლეტალური </a:t>
            </a:r>
            <a:r>
              <a:rPr lang="ka-GE" sz="1300" dirty="0" smtClean="0">
                <a:solidFill>
                  <a:schemeClr val="tx1"/>
                </a:solidFill>
              </a:rPr>
              <a:t>შემთხვევების </a:t>
            </a:r>
            <a:r>
              <a:rPr lang="ka-GE" sz="1300" dirty="0" smtClean="0">
                <a:solidFill>
                  <a:schemeClr val="tx1"/>
                </a:solidFill>
              </a:rPr>
              <a:t>რაოდენობა;</a:t>
            </a:r>
          </a:p>
          <a:p>
            <a:pPr marL="285750" indent="-285750" algn="just">
              <a:buFont typeface="Arial" panose="020B0604020202020204" pitchFamily="34" charset="0"/>
              <a:buChar char="•"/>
            </a:pPr>
            <a:r>
              <a:rPr lang="ka-GE" sz="1300" dirty="0" smtClean="0">
                <a:solidFill>
                  <a:schemeClr val="tx1"/>
                </a:solidFill>
              </a:rPr>
              <a:t>ურგენტული შემთვბევები;</a:t>
            </a:r>
          </a:p>
          <a:p>
            <a:pPr marL="285750" indent="-285750" algn="just">
              <a:buFont typeface="Arial" panose="020B0604020202020204" pitchFamily="34" charset="0"/>
              <a:buChar char="•"/>
            </a:pPr>
            <a:r>
              <a:rPr lang="ka-GE" sz="1300" dirty="0" smtClean="0">
                <a:solidFill>
                  <a:schemeClr val="tx1"/>
                </a:solidFill>
              </a:rPr>
              <a:t>პაციენტთა </a:t>
            </a:r>
            <a:r>
              <a:rPr lang="ka-GE" sz="1300" dirty="0" smtClean="0">
                <a:solidFill>
                  <a:schemeClr val="tx1"/>
                </a:solidFill>
              </a:rPr>
              <a:t>დაყოვნების </a:t>
            </a:r>
            <a:r>
              <a:rPr lang="ka-GE" sz="1300" dirty="0" smtClean="0">
                <a:solidFill>
                  <a:schemeClr val="tx1"/>
                </a:solidFill>
              </a:rPr>
              <a:t>დრო;</a:t>
            </a:r>
          </a:p>
          <a:p>
            <a:pPr marL="285750" indent="-285750" algn="just">
              <a:buFont typeface="Arial" panose="020B0604020202020204" pitchFamily="34" charset="0"/>
              <a:buChar char="•"/>
            </a:pPr>
            <a:r>
              <a:rPr lang="ka-GE" sz="1300" dirty="0" smtClean="0">
                <a:solidFill>
                  <a:schemeClr val="tx1"/>
                </a:solidFill>
              </a:rPr>
              <a:t>მოქალაქეთა </a:t>
            </a:r>
            <a:r>
              <a:rPr lang="ka-GE" sz="1300" dirty="0" smtClean="0">
                <a:solidFill>
                  <a:schemeClr val="tx1"/>
                </a:solidFill>
              </a:rPr>
              <a:t>საჩივრების რაოდენობა, </a:t>
            </a:r>
            <a:endParaRPr lang="ka-GE" sz="1300" dirty="0" smtClean="0">
              <a:solidFill>
                <a:schemeClr val="tx1"/>
              </a:solidFill>
            </a:endParaRPr>
          </a:p>
          <a:p>
            <a:pPr marL="285750" indent="-285750" algn="just">
              <a:buFont typeface="Arial" panose="020B0604020202020204" pitchFamily="34" charset="0"/>
              <a:buChar char="•"/>
            </a:pPr>
            <a:r>
              <a:rPr lang="ka-GE" sz="1300" dirty="0" smtClean="0">
                <a:solidFill>
                  <a:schemeClr val="tx1"/>
                </a:solidFill>
              </a:rPr>
              <a:t>სეზონურობა </a:t>
            </a:r>
            <a:r>
              <a:rPr lang="ka-GE" sz="1300" dirty="0" smtClean="0">
                <a:solidFill>
                  <a:schemeClr val="tx1"/>
                </a:solidFill>
              </a:rPr>
              <a:t>(ვირუსული ინფექციების პერიოდი</a:t>
            </a:r>
            <a:r>
              <a:rPr lang="ka-GE" sz="1300" dirty="0" smtClean="0">
                <a:solidFill>
                  <a:schemeClr val="tx1"/>
                </a:solidFill>
              </a:rPr>
              <a:t>); </a:t>
            </a:r>
            <a:endParaRPr lang="en-US" sz="1300" dirty="0"/>
          </a:p>
          <a:p>
            <a:pPr marL="285750" indent="-285750">
              <a:buFont typeface="Wingdings" panose="05000000000000000000" pitchFamily="2" charset="2"/>
              <a:buChar char="§"/>
            </a:pPr>
            <a:endParaRPr lang="ka-GE" sz="1400" dirty="0"/>
          </a:p>
          <a:p>
            <a:pPr marL="285750" indent="-285750">
              <a:buFont typeface="Wingdings" panose="05000000000000000000" pitchFamily="2" charset="2"/>
              <a:buChar char="§"/>
            </a:pPr>
            <a:endParaRPr lang="en-US" sz="1400" dirty="0"/>
          </a:p>
          <a:p>
            <a:pPr algn="just"/>
            <a:endParaRPr lang="en-US" sz="1400" dirty="0"/>
          </a:p>
          <a:p>
            <a:endParaRPr lang="en-US" dirty="0"/>
          </a:p>
        </p:txBody>
      </p:sp>
    </p:spTree>
    <p:extLst>
      <p:ext uri="{BB962C8B-B14F-4D97-AF65-F5344CB8AC3E}">
        <p14:creationId xmlns:p14="http://schemas.microsoft.com/office/powerpoint/2010/main" val="220984787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687185"/>
          </a:xfrm>
        </p:spPr>
        <p:txBody>
          <a:bodyPr/>
          <a:lstStyle/>
          <a:p>
            <a:pPr algn="ctr"/>
            <a:r>
              <a:rPr lang="ka-GE" b="1" dirty="0">
                <a:solidFill>
                  <a:srgbClr val="FF0000"/>
                </a:solidFill>
              </a:rPr>
              <a:t> </a:t>
            </a:r>
            <a:r>
              <a:rPr lang="ka-GE" sz="2000" b="1" dirty="0">
                <a:solidFill>
                  <a:srgbClr val="FF0000"/>
                </a:solidFill>
              </a:rPr>
              <a:t>შემოწმების პროცედურების გაუმჯობესება</a:t>
            </a:r>
            <a:endParaRPr lang="en-US" sz="2000" b="1" dirty="0">
              <a:solidFill>
                <a:srgbClr val="FF0000"/>
              </a:solidFill>
            </a:endParaRPr>
          </a:p>
        </p:txBody>
      </p:sp>
      <p:sp>
        <p:nvSpPr>
          <p:cNvPr id="3" name="Content Placeholder 2"/>
          <p:cNvSpPr>
            <a:spLocks noGrp="1"/>
          </p:cNvSpPr>
          <p:nvPr>
            <p:ph idx="1"/>
          </p:nvPr>
        </p:nvSpPr>
        <p:spPr>
          <a:xfrm>
            <a:off x="677334" y="1388225"/>
            <a:ext cx="8596668" cy="5237019"/>
          </a:xfrm>
        </p:spPr>
        <p:txBody>
          <a:bodyPr>
            <a:normAutofit fontScale="62500" lnSpcReduction="20000"/>
          </a:bodyPr>
          <a:lstStyle/>
          <a:p>
            <a:pPr marL="0" indent="0" algn="just">
              <a:lnSpc>
                <a:spcPct val="120000"/>
              </a:lnSpc>
              <a:buNone/>
            </a:pPr>
            <a:r>
              <a:rPr lang="en-US" sz="1900" b="1" dirty="0" err="1">
                <a:solidFill>
                  <a:schemeClr val="tx1"/>
                </a:solidFill>
              </a:rPr>
              <a:t>გაიზარდა</a:t>
            </a:r>
            <a:r>
              <a:rPr lang="en-US" sz="1900" b="1" dirty="0">
                <a:solidFill>
                  <a:schemeClr val="tx1"/>
                </a:solidFill>
              </a:rPr>
              <a:t> </a:t>
            </a:r>
            <a:r>
              <a:rPr lang="en-US" sz="1900" b="1" dirty="0" err="1">
                <a:solidFill>
                  <a:schemeClr val="tx1"/>
                </a:solidFill>
              </a:rPr>
              <a:t>და</a:t>
            </a:r>
            <a:r>
              <a:rPr lang="en-US" sz="1900" b="1" dirty="0">
                <a:solidFill>
                  <a:schemeClr val="tx1"/>
                </a:solidFill>
              </a:rPr>
              <a:t> </a:t>
            </a:r>
            <a:r>
              <a:rPr lang="en-US" sz="1900" b="1" dirty="0" err="1">
                <a:solidFill>
                  <a:schemeClr val="tx1"/>
                </a:solidFill>
              </a:rPr>
              <a:t>მეტად</a:t>
            </a:r>
            <a:r>
              <a:rPr lang="en-US" sz="1900" b="1" dirty="0">
                <a:solidFill>
                  <a:schemeClr val="tx1"/>
                </a:solidFill>
              </a:rPr>
              <a:t> </a:t>
            </a:r>
            <a:r>
              <a:rPr lang="en-US" sz="1900" b="1" dirty="0" err="1">
                <a:solidFill>
                  <a:schemeClr val="tx1"/>
                </a:solidFill>
              </a:rPr>
              <a:t>სისტემატიური</a:t>
            </a:r>
            <a:r>
              <a:rPr lang="en-US" sz="1900" b="1" dirty="0">
                <a:solidFill>
                  <a:schemeClr val="tx1"/>
                </a:solidFill>
              </a:rPr>
              <a:t> </a:t>
            </a:r>
            <a:r>
              <a:rPr lang="en-US" sz="1900" b="1" dirty="0" err="1">
                <a:solidFill>
                  <a:schemeClr val="tx1"/>
                </a:solidFill>
              </a:rPr>
              <a:t>გახდა</a:t>
            </a:r>
            <a:r>
              <a:rPr lang="en-US" sz="1900" b="1" dirty="0">
                <a:solidFill>
                  <a:schemeClr val="tx1"/>
                </a:solidFill>
              </a:rPr>
              <a:t> </a:t>
            </a:r>
            <a:r>
              <a:rPr lang="en-US" sz="1900" b="1" dirty="0" err="1">
                <a:solidFill>
                  <a:schemeClr val="tx1"/>
                </a:solidFill>
              </a:rPr>
              <a:t>მოქალაეთა</a:t>
            </a:r>
            <a:r>
              <a:rPr lang="en-US" sz="1900" b="1" dirty="0">
                <a:solidFill>
                  <a:schemeClr val="tx1"/>
                </a:solidFill>
              </a:rPr>
              <a:t> </a:t>
            </a:r>
            <a:r>
              <a:rPr lang="en-US" sz="1900" b="1" dirty="0" err="1" smtClean="0">
                <a:solidFill>
                  <a:schemeClr val="tx1"/>
                </a:solidFill>
              </a:rPr>
              <a:t>მხრიდან</a:t>
            </a:r>
            <a:r>
              <a:rPr lang="ka-GE" sz="1900" b="1" dirty="0" smtClean="0">
                <a:solidFill>
                  <a:schemeClr val="tx1"/>
                </a:solidFill>
              </a:rPr>
              <a:t>,</a:t>
            </a:r>
            <a:r>
              <a:rPr lang="en-US" sz="1900" b="1" dirty="0" smtClean="0">
                <a:solidFill>
                  <a:schemeClr val="tx1"/>
                </a:solidFill>
              </a:rPr>
              <a:t> </a:t>
            </a:r>
            <a:r>
              <a:rPr lang="en-US" sz="1900" b="1" dirty="0" err="1" smtClean="0">
                <a:solidFill>
                  <a:schemeClr val="tx1"/>
                </a:solidFill>
              </a:rPr>
              <a:t>როგორც</a:t>
            </a:r>
            <a:r>
              <a:rPr lang="en-US" sz="1900" b="1" dirty="0" smtClean="0">
                <a:solidFill>
                  <a:schemeClr val="tx1"/>
                </a:solidFill>
              </a:rPr>
              <a:t> </a:t>
            </a:r>
            <a:r>
              <a:rPr lang="en-US" sz="1900" b="1" dirty="0" err="1">
                <a:solidFill>
                  <a:schemeClr val="tx1"/>
                </a:solidFill>
              </a:rPr>
              <a:t>ჯანდაცვის</a:t>
            </a:r>
            <a:r>
              <a:rPr lang="en-US" sz="1900" b="1" dirty="0">
                <a:solidFill>
                  <a:schemeClr val="tx1"/>
                </a:solidFill>
              </a:rPr>
              <a:t> </a:t>
            </a:r>
            <a:r>
              <a:rPr lang="en-US" sz="1900" b="1" dirty="0" err="1">
                <a:solidFill>
                  <a:schemeClr val="tx1"/>
                </a:solidFill>
              </a:rPr>
              <a:t>სამინისტროს</a:t>
            </a:r>
            <a:r>
              <a:rPr lang="en-US" sz="1900" b="1" dirty="0">
                <a:solidFill>
                  <a:schemeClr val="tx1"/>
                </a:solidFill>
              </a:rPr>
              <a:t> </a:t>
            </a:r>
            <a:r>
              <a:rPr lang="en-US" sz="1900" b="1" dirty="0" err="1">
                <a:solidFill>
                  <a:schemeClr val="tx1"/>
                </a:solidFill>
              </a:rPr>
              <a:t>ცხელ</a:t>
            </a:r>
            <a:r>
              <a:rPr lang="en-US" sz="1900" b="1" dirty="0">
                <a:solidFill>
                  <a:schemeClr val="tx1"/>
                </a:solidFill>
              </a:rPr>
              <a:t> </a:t>
            </a:r>
            <a:r>
              <a:rPr lang="en-US" sz="1900" b="1" dirty="0" err="1">
                <a:solidFill>
                  <a:schemeClr val="tx1"/>
                </a:solidFill>
              </a:rPr>
              <a:t>ხაზზე</a:t>
            </a:r>
            <a:r>
              <a:rPr lang="en-US" sz="1900" b="1" dirty="0">
                <a:solidFill>
                  <a:schemeClr val="tx1"/>
                </a:solidFill>
              </a:rPr>
              <a:t> </a:t>
            </a:r>
            <a:r>
              <a:rPr lang="en-US" sz="1900" b="1" dirty="0" err="1">
                <a:solidFill>
                  <a:schemeClr val="tx1"/>
                </a:solidFill>
              </a:rPr>
              <a:t>შემოსული</a:t>
            </a:r>
            <a:r>
              <a:rPr lang="en-US" sz="1900" b="1" dirty="0">
                <a:solidFill>
                  <a:schemeClr val="tx1"/>
                </a:solidFill>
              </a:rPr>
              <a:t> </a:t>
            </a:r>
            <a:r>
              <a:rPr lang="en-US" sz="1900" b="1" dirty="0" err="1" smtClean="0">
                <a:solidFill>
                  <a:schemeClr val="tx1"/>
                </a:solidFill>
              </a:rPr>
              <a:t>შეტყობინენების</a:t>
            </a:r>
            <a:r>
              <a:rPr lang="ka-GE" sz="1900" b="1" dirty="0" smtClean="0">
                <a:solidFill>
                  <a:schemeClr val="tx1"/>
                </a:solidFill>
              </a:rPr>
              <a:t>,</a:t>
            </a:r>
            <a:r>
              <a:rPr lang="en-US" sz="1900" b="1" dirty="0" smtClean="0">
                <a:solidFill>
                  <a:schemeClr val="tx1"/>
                </a:solidFill>
              </a:rPr>
              <a:t> </a:t>
            </a:r>
            <a:r>
              <a:rPr lang="en-US" sz="1900" b="1" dirty="0" err="1">
                <a:solidFill>
                  <a:schemeClr val="tx1"/>
                </a:solidFill>
              </a:rPr>
              <a:t>ასევე</a:t>
            </a:r>
            <a:r>
              <a:rPr lang="en-US" sz="1900" b="1" dirty="0">
                <a:solidFill>
                  <a:schemeClr val="tx1"/>
                </a:solidFill>
              </a:rPr>
              <a:t> </a:t>
            </a:r>
            <a:r>
              <a:rPr lang="en-US" sz="1900" b="1" dirty="0" err="1">
                <a:solidFill>
                  <a:schemeClr val="tx1"/>
                </a:solidFill>
              </a:rPr>
              <a:t>შსს</a:t>
            </a:r>
            <a:r>
              <a:rPr lang="en-US" sz="1900" b="1" dirty="0">
                <a:solidFill>
                  <a:schemeClr val="tx1"/>
                </a:solidFill>
              </a:rPr>
              <a:t> </a:t>
            </a:r>
            <a:r>
              <a:rPr lang="en-US" sz="1900" b="1" dirty="0" err="1">
                <a:solidFill>
                  <a:schemeClr val="tx1"/>
                </a:solidFill>
              </a:rPr>
              <a:t>და</a:t>
            </a:r>
            <a:r>
              <a:rPr lang="en-US" sz="1900" b="1" dirty="0">
                <a:solidFill>
                  <a:schemeClr val="tx1"/>
                </a:solidFill>
              </a:rPr>
              <a:t> </a:t>
            </a:r>
            <a:r>
              <a:rPr lang="en-US" sz="1900" b="1" dirty="0" err="1">
                <a:solidFill>
                  <a:schemeClr val="tx1"/>
                </a:solidFill>
              </a:rPr>
              <a:t>შემოსავლების</a:t>
            </a:r>
            <a:r>
              <a:rPr lang="en-US" sz="1900" b="1" dirty="0">
                <a:solidFill>
                  <a:schemeClr val="tx1"/>
                </a:solidFill>
              </a:rPr>
              <a:t> </a:t>
            </a:r>
            <a:r>
              <a:rPr lang="en-US" sz="1900" b="1" dirty="0" err="1">
                <a:solidFill>
                  <a:schemeClr val="tx1"/>
                </a:solidFill>
              </a:rPr>
              <a:t>სამსახურის</a:t>
            </a:r>
            <a:r>
              <a:rPr lang="en-US" sz="1900" b="1" dirty="0">
                <a:solidFill>
                  <a:schemeClr val="tx1"/>
                </a:solidFill>
              </a:rPr>
              <a:t> </a:t>
            </a:r>
            <a:r>
              <a:rPr lang="en-US" sz="1900" b="1" dirty="0" err="1">
                <a:solidFill>
                  <a:schemeClr val="tx1"/>
                </a:solidFill>
              </a:rPr>
              <a:t>მიერ</a:t>
            </a:r>
            <a:r>
              <a:rPr lang="en-US" sz="1900" b="1" dirty="0">
                <a:solidFill>
                  <a:schemeClr val="tx1"/>
                </a:solidFill>
              </a:rPr>
              <a:t> </a:t>
            </a:r>
            <a:r>
              <a:rPr lang="en-US" sz="1900" b="1" dirty="0" err="1">
                <a:solidFill>
                  <a:schemeClr val="tx1"/>
                </a:solidFill>
              </a:rPr>
              <a:t>ოფიციალური</a:t>
            </a:r>
            <a:r>
              <a:rPr lang="en-US" sz="1900" b="1" dirty="0">
                <a:solidFill>
                  <a:schemeClr val="tx1"/>
                </a:solidFill>
              </a:rPr>
              <a:t> </a:t>
            </a:r>
            <a:r>
              <a:rPr lang="en-US" sz="1900" b="1" dirty="0" err="1">
                <a:solidFill>
                  <a:schemeClr val="tx1"/>
                </a:solidFill>
              </a:rPr>
              <a:t>მომართვის</a:t>
            </a:r>
            <a:r>
              <a:rPr lang="en-US" sz="1900" b="1" dirty="0">
                <a:solidFill>
                  <a:schemeClr val="tx1"/>
                </a:solidFill>
              </a:rPr>
              <a:t> </a:t>
            </a:r>
            <a:r>
              <a:rPr lang="en-US" sz="1900" b="1" dirty="0" err="1">
                <a:solidFill>
                  <a:schemeClr val="tx1"/>
                </a:solidFill>
              </a:rPr>
              <a:t>საფუძველზე</a:t>
            </a:r>
            <a:r>
              <a:rPr lang="en-US" sz="1900" b="1" dirty="0">
                <a:solidFill>
                  <a:schemeClr val="tx1"/>
                </a:solidFill>
              </a:rPr>
              <a:t> </a:t>
            </a:r>
            <a:r>
              <a:rPr lang="en-US" sz="1900" b="1" dirty="0" err="1" smtClean="0">
                <a:solidFill>
                  <a:schemeClr val="tx1"/>
                </a:solidFill>
              </a:rPr>
              <a:t>გადამოწმებილი</a:t>
            </a:r>
            <a:r>
              <a:rPr lang="ka-GE" sz="1900" b="1" dirty="0" smtClean="0">
                <a:solidFill>
                  <a:schemeClr val="tx1"/>
                </a:solidFill>
              </a:rPr>
              <a:t>,</a:t>
            </a:r>
            <a:r>
              <a:rPr lang="en-US" sz="1900" b="1" dirty="0" smtClean="0">
                <a:solidFill>
                  <a:schemeClr val="tx1"/>
                </a:solidFill>
              </a:rPr>
              <a:t> </a:t>
            </a:r>
            <a:r>
              <a:rPr lang="en-US" sz="1900" b="1" dirty="0" err="1">
                <a:solidFill>
                  <a:schemeClr val="tx1"/>
                </a:solidFill>
              </a:rPr>
              <a:t>როგორც</a:t>
            </a:r>
            <a:r>
              <a:rPr lang="en-US" sz="1900" b="1" dirty="0">
                <a:solidFill>
                  <a:schemeClr val="tx1"/>
                </a:solidFill>
              </a:rPr>
              <a:t> </a:t>
            </a:r>
            <a:r>
              <a:rPr lang="en-US" sz="1900" b="1" dirty="0" err="1">
                <a:solidFill>
                  <a:schemeClr val="tx1"/>
                </a:solidFill>
              </a:rPr>
              <a:t>სააფთიაქო</a:t>
            </a:r>
            <a:r>
              <a:rPr lang="en-US" sz="1900" b="1" dirty="0">
                <a:solidFill>
                  <a:schemeClr val="tx1"/>
                </a:solidFill>
              </a:rPr>
              <a:t> </a:t>
            </a:r>
            <a:r>
              <a:rPr lang="en-US" sz="1900" b="1" dirty="0" err="1" smtClean="0">
                <a:solidFill>
                  <a:schemeClr val="tx1"/>
                </a:solidFill>
              </a:rPr>
              <a:t>ქსელი</a:t>
            </a:r>
            <a:r>
              <a:rPr lang="ka-GE" sz="1900" b="1" dirty="0" smtClean="0">
                <a:solidFill>
                  <a:schemeClr val="tx1"/>
                </a:solidFill>
              </a:rPr>
              <a:t>,</a:t>
            </a:r>
            <a:r>
              <a:rPr lang="en-US" sz="1900" b="1" dirty="0" smtClean="0">
                <a:solidFill>
                  <a:schemeClr val="tx1"/>
                </a:solidFill>
              </a:rPr>
              <a:t> </a:t>
            </a:r>
            <a:r>
              <a:rPr lang="en-US" sz="1900" b="1" dirty="0" err="1">
                <a:solidFill>
                  <a:schemeClr val="tx1"/>
                </a:solidFill>
              </a:rPr>
              <a:t>ასევე</a:t>
            </a:r>
            <a:r>
              <a:rPr lang="en-US" sz="1900" b="1" dirty="0">
                <a:solidFill>
                  <a:schemeClr val="tx1"/>
                </a:solidFill>
              </a:rPr>
              <a:t> </a:t>
            </a:r>
            <a:r>
              <a:rPr lang="en-US" sz="1900" b="1" dirty="0" err="1">
                <a:solidFill>
                  <a:schemeClr val="tx1"/>
                </a:solidFill>
              </a:rPr>
              <a:t>ქვეყანაში</a:t>
            </a:r>
            <a:r>
              <a:rPr lang="en-US" sz="1900" b="1" dirty="0">
                <a:solidFill>
                  <a:schemeClr val="tx1"/>
                </a:solidFill>
              </a:rPr>
              <a:t> </a:t>
            </a:r>
            <a:r>
              <a:rPr lang="en-US" sz="1900" b="1" dirty="0" err="1">
                <a:solidFill>
                  <a:schemeClr val="tx1"/>
                </a:solidFill>
              </a:rPr>
              <a:t>იმპორტის</a:t>
            </a:r>
            <a:r>
              <a:rPr lang="en-US" sz="1900" b="1" dirty="0">
                <a:solidFill>
                  <a:schemeClr val="tx1"/>
                </a:solidFill>
              </a:rPr>
              <a:t> </a:t>
            </a:r>
            <a:r>
              <a:rPr lang="en-US" sz="1900" b="1" dirty="0" err="1">
                <a:solidFill>
                  <a:schemeClr val="tx1"/>
                </a:solidFill>
              </a:rPr>
              <a:t>პროცესისას</a:t>
            </a:r>
            <a:r>
              <a:rPr lang="en-US" sz="1900" b="1" dirty="0">
                <a:solidFill>
                  <a:schemeClr val="tx1"/>
                </a:solidFill>
              </a:rPr>
              <a:t> </a:t>
            </a:r>
            <a:r>
              <a:rPr lang="en-US" sz="1900" b="1" dirty="0" err="1">
                <a:solidFill>
                  <a:schemeClr val="tx1"/>
                </a:solidFill>
              </a:rPr>
              <a:t>აღმოჩენილი</a:t>
            </a:r>
            <a:r>
              <a:rPr lang="en-US" sz="1900" b="1" dirty="0">
                <a:solidFill>
                  <a:schemeClr val="tx1"/>
                </a:solidFill>
              </a:rPr>
              <a:t> </a:t>
            </a:r>
            <a:r>
              <a:rPr lang="en-US" sz="1900" b="1" dirty="0" err="1">
                <a:solidFill>
                  <a:schemeClr val="tx1"/>
                </a:solidFill>
              </a:rPr>
              <a:t>და</a:t>
            </a:r>
            <a:r>
              <a:rPr lang="en-US" sz="1900" b="1" dirty="0">
                <a:solidFill>
                  <a:schemeClr val="tx1"/>
                </a:solidFill>
              </a:rPr>
              <a:t> </a:t>
            </a:r>
            <a:r>
              <a:rPr lang="en-US" sz="1900" b="1" dirty="0" err="1">
                <a:solidFill>
                  <a:schemeClr val="tx1"/>
                </a:solidFill>
              </a:rPr>
              <a:t>გამოვლენილი</a:t>
            </a:r>
            <a:r>
              <a:rPr lang="en-US" sz="1900" b="1" dirty="0">
                <a:solidFill>
                  <a:schemeClr val="tx1"/>
                </a:solidFill>
              </a:rPr>
              <a:t> </a:t>
            </a:r>
            <a:r>
              <a:rPr lang="en-US" sz="1900" b="1" dirty="0" err="1" smtClean="0">
                <a:solidFill>
                  <a:schemeClr val="tx1"/>
                </a:solidFill>
              </a:rPr>
              <a:t>დარღვევები</a:t>
            </a:r>
            <a:r>
              <a:rPr lang="ka-GE" sz="1900" b="1" dirty="0" smtClean="0">
                <a:solidFill>
                  <a:schemeClr val="tx1"/>
                </a:solidFill>
              </a:rPr>
              <a:t>,</a:t>
            </a:r>
            <a:r>
              <a:rPr lang="en-US" sz="1900" b="1" dirty="0" smtClean="0">
                <a:solidFill>
                  <a:schemeClr val="tx1"/>
                </a:solidFill>
              </a:rPr>
              <a:t> </a:t>
            </a:r>
            <a:r>
              <a:rPr lang="en-US" sz="1900" b="1" dirty="0" err="1">
                <a:solidFill>
                  <a:schemeClr val="tx1"/>
                </a:solidFill>
              </a:rPr>
              <a:t>რის</a:t>
            </a:r>
            <a:r>
              <a:rPr lang="en-US" sz="1900" b="1" dirty="0">
                <a:solidFill>
                  <a:schemeClr val="tx1"/>
                </a:solidFill>
              </a:rPr>
              <a:t> </a:t>
            </a:r>
            <a:r>
              <a:rPr lang="en-US" sz="1900" b="1" dirty="0" err="1">
                <a:solidFill>
                  <a:schemeClr val="tx1"/>
                </a:solidFill>
              </a:rPr>
              <a:t>შედეგადაც</a:t>
            </a:r>
            <a:r>
              <a:rPr lang="en-US" sz="1900" b="1" dirty="0">
                <a:solidFill>
                  <a:schemeClr val="tx1"/>
                </a:solidFill>
              </a:rPr>
              <a:t> </a:t>
            </a:r>
            <a:r>
              <a:rPr lang="en-US" sz="1900" b="1" dirty="0" err="1">
                <a:solidFill>
                  <a:schemeClr val="tx1"/>
                </a:solidFill>
              </a:rPr>
              <a:t>ამღებული</a:t>
            </a:r>
            <a:r>
              <a:rPr lang="en-US" sz="1900" b="1" dirty="0">
                <a:solidFill>
                  <a:schemeClr val="tx1"/>
                </a:solidFill>
              </a:rPr>
              <a:t> </a:t>
            </a:r>
            <a:r>
              <a:rPr lang="en-US" sz="1900" b="1" dirty="0" err="1">
                <a:solidFill>
                  <a:schemeClr val="tx1"/>
                </a:solidFill>
              </a:rPr>
              <a:t>იქნა</a:t>
            </a:r>
            <a:r>
              <a:rPr lang="en-US" sz="1900" b="1" dirty="0">
                <a:solidFill>
                  <a:schemeClr val="tx1"/>
                </a:solidFill>
              </a:rPr>
              <a:t> </a:t>
            </a:r>
            <a:r>
              <a:rPr lang="en-US" sz="1900" b="1" dirty="0" err="1">
                <a:solidFill>
                  <a:schemeClr val="tx1"/>
                </a:solidFill>
              </a:rPr>
              <a:t>უამრავი</a:t>
            </a:r>
            <a:r>
              <a:rPr lang="en-US" sz="1900" b="1" dirty="0">
                <a:solidFill>
                  <a:schemeClr val="tx1"/>
                </a:solidFill>
              </a:rPr>
              <a:t> </a:t>
            </a:r>
            <a:r>
              <a:rPr lang="en-US" sz="1900" b="1" dirty="0" err="1">
                <a:solidFill>
                  <a:schemeClr val="tx1"/>
                </a:solidFill>
              </a:rPr>
              <a:t>არარეგისტრირებული</a:t>
            </a:r>
            <a:r>
              <a:rPr lang="en-US" sz="1900" b="1" dirty="0">
                <a:solidFill>
                  <a:schemeClr val="tx1"/>
                </a:solidFill>
              </a:rPr>
              <a:t>, </a:t>
            </a:r>
            <a:r>
              <a:rPr lang="en-US" sz="1900" b="1" dirty="0" err="1">
                <a:solidFill>
                  <a:schemeClr val="tx1"/>
                </a:solidFill>
              </a:rPr>
              <a:t>ვადაგასული</a:t>
            </a:r>
            <a:r>
              <a:rPr lang="en-US" sz="1900" b="1" dirty="0">
                <a:solidFill>
                  <a:schemeClr val="tx1"/>
                </a:solidFill>
              </a:rPr>
              <a:t> </a:t>
            </a:r>
            <a:r>
              <a:rPr lang="en-US" sz="1900" b="1" dirty="0" err="1">
                <a:solidFill>
                  <a:schemeClr val="tx1"/>
                </a:solidFill>
              </a:rPr>
              <a:t>და</a:t>
            </a:r>
            <a:r>
              <a:rPr lang="en-US" sz="1900" b="1" dirty="0">
                <a:solidFill>
                  <a:schemeClr val="tx1"/>
                </a:solidFill>
              </a:rPr>
              <a:t> </a:t>
            </a:r>
            <a:r>
              <a:rPr lang="en-US" sz="1900" b="1" dirty="0" err="1">
                <a:solidFill>
                  <a:schemeClr val="tx1"/>
                </a:solidFill>
              </a:rPr>
              <a:t>უკანონო</a:t>
            </a:r>
            <a:r>
              <a:rPr lang="en-US" sz="1900" b="1" dirty="0">
                <a:solidFill>
                  <a:schemeClr val="tx1"/>
                </a:solidFill>
              </a:rPr>
              <a:t> </a:t>
            </a:r>
            <a:r>
              <a:rPr lang="en-US" sz="1900" b="1" dirty="0" err="1">
                <a:solidFill>
                  <a:schemeClr val="tx1"/>
                </a:solidFill>
              </a:rPr>
              <a:t>ბრუნვას</a:t>
            </a:r>
            <a:r>
              <a:rPr lang="en-US" sz="1900" b="1" dirty="0">
                <a:solidFill>
                  <a:schemeClr val="tx1"/>
                </a:solidFill>
              </a:rPr>
              <a:t> </a:t>
            </a:r>
            <a:r>
              <a:rPr lang="en-US" sz="1900" b="1" dirty="0" err="1">
                <a:solidFill>
                  <a:schemeClr val="tx1"/>
                </a:solidFill>
              </a:rPr>
              <a:t>დაქვემდებარებული</a:t>
            </a:r>
            <a:r>
              <a:rPr lang="en-US" sz="1900" b="1" dirty="0">
                <a:solidFill>
                  <a:schemeClr val="tx1"/>
                </a:solidFill>
              </a:rPr>
              <a:t> </a:t>
            </a:r>
            <a:r>
              <a:rPr lang="en-US" sz="1900" b="1" dirty="0" err="1" smtClean="0">
                <a:solidFill>
                  <a:schemeClr val="tx1"/>
                </a:solidFill>
              </a:rPr>
              <a:t>მედიკამენტები</a:t>
            </a:r>
            <a:r>
              <a:rPr lang="ka-GE" sz="1900" b="1" dirty="0" smtClean="0">
                <a:solidFill>
                  <a:schemeClr val="tx1"/>
                </a:solidFill>
              </a:rPr>
              <a:t>:</a:t>
            </a:r>
          </a:p>
          <a:p>
            <a:pPr algn="just">
              <a:lnSpc>
                <a:spcPct val="120000"/>
              </a:lnSpc>
              <a:buFont typeface="Wingdings" panose="05000000000000000000" pitchFamily="2" charset="2"/>
              <a:buChar char="§"/>
            </a:pPr>
            <a:r>
              <a:rPr lang="ka-GE" sz="1900" dirty="0" smtClean="0">
                <a:solidFill>
                  <a:schemeClr val="tx1"/>
                </a:solidFill>
              </a:rPr>
              <a:t>რეორგანიზაციიდან </a:t>
            </a:r>
            <a:r>
              <a:rPr lang="ka-GE" sz="1900" dirty="0">
                <a:solidFill>
                  <a:schemeClr val="tx1"/>
                </a:solidFill>
              </a:rPr>
              <a:t>დღემდე გადამოწმდა </a:t>
            </a:r>
            <a:r>
              <a:rPr lang="ka-GE" sz="1900" b="1" dirty="0">
                <a:solidFill>
                  <a:schemeClr val="tx1"/>
                </a:solidFill>
              </a:rPr>
              <a:t>115 აფთიაქი</a:t>
            </a:r>
            <a:r>
              <a:rPr lang="ka-GE" sz="1900" dirty="0">
                <a:solidFill>
                  <a:schemeClr val="tx1"/>
                </a:solidFill>
              </a:rPr>
              <a:t>, ჩამორთმეულია და კონფისკაციას დაექვემდებარა </a:t>
            </a:r>
            <a:r>
              <a:rPr lang="ka-GE" sz="1900" b="1" dirty="0">
                <a:solidFill>
                  <a:schemeClr val="tx1"/>
                </a:solidFill>
              </a:rPr>
              <a:t>30 000 ფარმაცევტული პროდუქტი. </a:t>
            </a:r>
            <a:r>
              <a:rPr lang="ka-GE" sz="1900" dirty="0">
                <a:solidFill>
                  <a:schemeClr val="tx1"/>
                </a:solidFill>
              </a:rPr>
              <a:t>სააფთიაქო და ფარმაინდუსტრიის </a:t>
            </a:r>
            <a:r>
              <a:rPr lang="ka-GE" sz="1900" dirty="0" smtClean="0">
                <a:solidFill>
                  <a:schemeClr val="tx1"/>
                </a:solidFill>
              </a:rPr>
              <a:t>სფეროში გამოვლენილია </a:t>
            </a:r>
            <a:r>
              <a:rPr lang="ka-GE" sz="1900" b="1" dirty="0">
                <a:solidFill>
                  <a:schemeClr val="tx1"/>
                </a:solidFill>
              </a:rPr>
              <a:t>166</a:t>
            </a:r>
            <a:r>
              <a:rPr lang="ka-GE" sz="1900" dirty="0">
                <a:solidFill>
                  <a:schemeClr val="tx1"/>
                </a:solidFill>
              </a:rPr>
              <a:t> სამართალდარღვევის </a:t>
            </a:r>
            <a:r>
              <a:rPr lang="ka-GE" sz="1900" dirty="0" smtClean="0">
                <a:solidFill>
                  <a:schemeClr val="tx1"/>
                </a:solidFill>
              </a:rPr>
              <a:t>ფაქტი, რაც </a:t>
            </a:r>
            <a:r>
              <a:rPr lang="ka-GE" sz="1900" dirty="0">
                <a:solidFill>
                  <a:schemeClr val="tx1"/>
                </a:solidFill>
              </a:rPr>
              <a:t>2 ჯერ მეტია წინა წლის ანალოგიურ პერიოდთთან </a:t>
            </a:r>
            <a:r>
              <a:rPr lang="ka-GE" sz="1900" dirty="0" smtClean="0">
                <a:solidFill>
                  <a:schemeClr val="tx1"/>
                </a:solidFill>
              </a:rPr>
              <a:t>შედარებით;</a:t>
            </a:r>
          </a:p>
          <a:p>
            <a:pPr marL="285750" indent="-285750" algn="just">
              <a:lnSpc>
                <a:spcPct val="120000"/>
              </a:lnSpc>
              <a:buFont typeface="Wingdings" panose="05000000000000000000" pitchFamily="2" charset="2"/>
              <a:buChar char="§"/>
            </a:pPr>
            <a:r>
              <a:rPr lang="ka-GE" sz="1900" dirty="0" smtClean="0">
                <a:solidFill>
                  <a:schemeClr val="tx1"/>
                </a:solidFill>
              </a:rPr>
              <a:t> </a:t>
            </a:r>
            <a:r>
              <a:rPr lang="en-US" sz="1900" dirty="0" err="1" smtClean="0">
                <a:solidFill>
                  <a:schemeClr val="tx1"/>
                </a:solidFill>
              </a:rPr>
              <a:t>მედიკამენტების</a:t>
            </a:r>
            <a:r>
              <a:rPr lang="en-US" sz="1900" dirty="0" smtClean="0">
                <a:solidFill>
                  <a:schemeClr val="tx1"/>
                </a:solidFill>
              </a:rPr>
              <a:t> </a:t>
            </a:r>
            <a:r>
              <a:rPr lang="en-US" sz="1900" dirty="0" err="1">
                <a:solidFill>
                  <a:schemeClr val="tx1"/>
                </a:solidFill>
              </a:rPr>
              <a:t>და</a:t>
            </a:r>
            <a:r>
              <a:rPr lang="en-US" sz="1900" dirty="0">
                <a:solidFill>
                  <a:schemeClr val="tx1"/>
                </a:solidFill>
              </a:rPr>
              <a:t> </a:t>
            </a:r>
            <a:r>
              <a:rPr lang="en-US" sz="1900" dirty="0" err="1">
                <a:solidFill>
                  <a:schemeClr val="tx1"/>
                </a:solidFill>
              </a:rPr>
              <a:t>ზოგიერთი</a:t>
            </a:r>
            <a:r>
              <a:rPr lang="en-US" sz="1900" dirty="0">
                <a:solidFill>
                  <a:schemeClr val="tx1"/>
                </a:solidFill>
              </a:rPr>
              <a:t> </a:t>
            </a:r>
            <a:r>
              <a:rPr lang="en-US" sz="1900" dirty="0" err="1">
                <a:solidFill>
                  <a:schemeClr val="tx1"/>
                </a:solidFill>
              </a:rPr>
              <a:t>სამედიცინო</a:t>
            </a:r>
            <a:r>
              <a:rPr lang="en-US" sz="1900" dirty="0">
                <a:solidFill>
                  <a:schemeClr val="tx1"/>
                </a:solidFill>
              </a:rPr>
              <a:t> </a:t>
            </a:r>
            <a:r>
              <a:rPr lang="en-US" sz="1900" dirty="0" err="1">
                <a:solidFill>
                  <a:schemeClr val="tx1"/>
                </a:solidFill>
              </a:rPr>
              <a:t>საგნების</a:t>
            </a:r>
            <a:r>
              <a:rPr lang="en-US" sz="1900" dirty="0">
                <a:solidFill>
                  <a:schemeClr val="tx1"/>
                </a:solidFill>
              </a:rPr>
              <a:t> </a:t>
            </a:r>
            <a:r>
              <a:rPr lang="en-US" sz="1900" dirty="0" err="1">
                <a:solidFill>
                  <a:schemeClr val="tx1"/>
                </a:solidFill>
              </a:rPr>
              <a:t>რეგისტრაცია</a:t>
            </a:r>
            <a:r>
              <a:rPr lang="en-US" sz="1900" dirty="0">
                <a:solidFill>
                  <a:schemeClr val="tx1"/>
                </a:solidFill>
              </a:rPr>
              <a:t>, </a:t>
            </a:r>
            <a:r>
              <a:rPr lang="en-US" sz="1900" dirty="0" err="1">
                <a:solidFill>
                  <a:schemeClr val="tx1"/>
                </a:solidFill>
              </a:rPr>
              <a:t>ასევე</a:t>
            </a:r>
            <a:r>
              <a:rPr lang="en-US" sz="1900" dirty="0">
                <a:solidFill>
                  <a:schemeClr val="tx1"/>
                </a:solidFill>
              </a:rPr>
              <a:t> </a:t>
            </a:r>
            <a:r>
              <a:rPr lang="en-US" sz="1900" dirty="0" err="1">
                <a:solidFill>
                  <a:schemeClr val="tx1"/>
                </a:solidFill>
              </a:rPr>
              <a:t>სხვადასხვა</a:t>
            </a:r>
            <a:r>
              <a:rPr lang="en-US" sz="1900" dirty="0">
                <a:solidFill>
                  <a:schemeClr val="tx1"/>
                </a:solidFill>
              </a:rPr>
              <a:t> </a:t>
            </a:r>
            <a:r>
              <a:rPr lang="en-US" sz="1900" dirty="0" err="1">
                <a:solidFill>
                  <a:schemeClr val="tx1"/>
                </a:solidFill>
              </a:rPr>
              <a:t>მედიკამენტებზე</a:t>
            </a:r>
            <a:r>
              <a:rPr lang="en-US" sz="1900" dirty="0">
                <a:solidFill>
                  <a:schemeClr val="tx1"/>
                </a:solidFill>
              </a:rPr>
              <a:t> </a:t>
            </a:r>
            <a:r>
              <a:rPr lang="en-US" sz="1900" dirty="0" err="1">
                <a:solidFill>
                  <a:schemeClr val="tx1"/>
                </a:solidFill>
              </a:rPr>
              <a:t>გასაცემი</a:t>
            </a:r>
            <a:r>
              <a:rPr lang="en-US" sz="1900" dirty="0">
                <a:solidFill>
                  <a:schemeClr val="tx1"/>
                </a:solidFill>
              </a:rPr>
              <a:t> </a:t>
            </a:r>
            <a:r>
              <a:rPr lang="en-US" sz="1900" dirty="0" err="1">
                <a:solidFill>
                  <a:schemeClr val="tx1"/>
                </a:solidFill>
              </a:rPr>
              <a:t>კლინიკური</a:t>
            </a:r>
            <a:r>
              <a:rPr lang="en-US" sz="1900" dirty="0">
                <a:solidFill>
                  <a:schemeClr val="tx1"/>
                </a:solidFill>
              </a:rPr>
              <a:t> </a:t>
            </a:r>
            <a:r>
              <a:rPr lang="en-US" sz="1900" dirty="0" err="1">
                <a:solidFill>
                  <a:schemeClr val="tx1"/>
                </a:solidFill>
              </a:rPr>
              <a:t>კვლევების</a:t>
            </a:r>
            <a:r>
              <a:rPr lang="en-US" sz="1900" dirty="0">
                <a:solidFill>
                  <a:schemeClr val="tx1"/>
                </a:solidFill>
              </a:rPr>
              <a:t> </a:t>
            </a:r>
            <a:r>
              <a:rPr lang="en-US" sz="1900" dirty="0" err="1">
                <a:solidFill>
                  <a:schemeClr val="tx1"/>
                </a:solidFill>
              </a:rPr>
              <a:t>ნებართვის</a:t>
            </a:r>
            <a:r>
              <a:rPr lang="en-US" sz="1900" dirty="0">
                <a:solidFill>
                  <a:schemeClr val="tx1"/>
                </a:solidFill>
              </a:rPr>
              <a:t> </a:t>
            </a:r>
            <a:r>
              <a:rPr lang="en-US" sz="1900" dirty="0" err="1">
                <a:solidFill>
                  <a:schemeClr val="tx1"/>
                </a:solidFill>
              </a:rPr>
              <a:t>მიღებამ</a:t>
            </a:r>
            <a:r>
              <a:rPr lang="en-US" sz="1900" dirty="0">
                <a:solidFill>
                  <a:schemeClr val="tx1"/>
                </a:solidFill>
              </a:rPr>
              <a:t> </a:t>
            </a:r>
            <a:r>
              <a:rPr lang="en-US" sz="1900" dirty="0" err="1">
                <a:solidFill>
                  <a:schemeClr val="tx1"/>
                </a:solidFill>
              </a:rPr>
              <a:t>შეიძინა</a:t>
            </a:r>
            <a:r>
              <a:rPr lang="en-US" sz="1900" dirty="0">
                <a:solidFill>
                  <a:schemeClr val="tx1"/>
                </a:solidFill>
              </a:rPr>
              <a:t> </a:t>
            </a:r>
            <a:r>
              <a:rPr lang="en-US" sz="1900" dirty="0" err="1">
                <a:solidFill>
                  <a:schemeClr val="tx1"/>
                </a:solidFill>
              </a:rPr>
              <a:t>გამჭირვალე</a:t>
            </a:r>
            <a:r>
              <a:rPr lang="en-US" sz="1900" dirty="0">
                <a:solidFill>
                  <a:schemeClr val="tx1"/>
                </a:solidFill>
              </a:rPr>
              <a:t> </a:t>
            </a:r>
            <a:r>
              <a:rPr lang="en-US" sz="1900" dirty="0" err="1">
                <a:solidFill>
                  <a:schemeClr val="tx1"/>
                </a:solidFill>
              </a:rPr>
              <a:t>სახე</a:t>
            </a:r>
            <a:r>
              <a:rPr lang="en-US" sz="1900" dirty="0">
                <a:solidFill>
                  <a:schemeClr val="tx1"/>
                </a:solidFill>
              </a:rPr>
              <a:t>, </a:t>
            </a:r>
            <a:r>
              <a:rPr lang="en-US" sz="1900" dirty="0" err="1">
                <a:solidFill>
                  <a:schemeClr val="tx1"/>
                </a:solidFill>
              </a:rPr>
              <a:t>ასევე</a:t>
            </a:r>
            <a:r>
              <a:rPr lang="en-US" sz="1900" dirty="0">
                <a:solidFill>
                  <a:schemeClr val="tx1"/>
                </a:solidFill>
              </a:rPr>
              <a:t> </a:t>
            </a:r>
            <a:r>
              <a:rPr lang="en-US" sz="1900" dirty="0" err="1">
                <a:solidFill>
                  <a:schemeClr val="tx1"/>
                </a:solidFill>
              </a:rPr>
              <a:t>გამჭირვალე</a:t>
            </a:r>
            <a:r>
              <a:rPr lang="en-US" sz="1900" dirty="0">
                <a:solidFill>
                  <a:schemeClr val="tx1"/>
                </a:solidFill>
              </a:rPr>
              <a:t> </a:t>
            </a:r>
            <a:r>
              <a:rPr lang="en-US" sz="1900" dirty="0" err="1">
                <a:solidFill>
                  <a:schemeClr val="tx1"/>
                </a:solidFill>
              </a:rPr>
              <a:t>გახდა</a:t>
            </a:r>
            <a:r>
              <a:rPr lang="en-US" sz="1900" dirty="0">
                <a:solidFill>
                  <a:schemeClr val="tx1"/>
                </a:solidFill>
              </a:rPr>
              <a:t> </a:t>
            </a:r>
            <a:r>
              <a:rPr lang="en-US" sz="1900" dirty="0" err="1">
                <a:solidFill>
                  <a:schemeClr val="tx1"/>
                </a:solidFill>
              </a:rPr>
              <a:t>სხვადასხვა</a:t>
            </a:r>
            <a:r>
              <a:rPr lang="en-US" sz="1900" dirty="0">
                <a:solidFill>
                  <a:schemeClr val="tx1"/>
                </a:solidFill>
              </a:rPr>
              <a:t> </a:t>
            </a:r>
            <a:r>
              <a:rPr lang="en-US" sz="1900" dirty="0" err="1">
                <a:solidFill>
                  <a:schemeClr val="tx1"/>
                </a:solidFill>
              </a:rPr>
              <a:t>დაწესებულებებზე</a:t>
            </a:r>
            <a:r>
              <a:rPr lang="en-US" sz="1900" dirty="0">
                <a:solidFill>
                  <a:schemeClr val="tx1"/>
                </a:solidFill>
              </a:rPr>
              <a:t> </a:t>
            </a:r>
            <a:r>
              <a:rPr lang="en-US" sz="1900" dirty="0" err="1">
                <a:solidFill>
                  <a:schemeClr val="tx1"/>
                </a:solidFill>
              </a:rPr>
              <a:t>გასაცემი</a:t>
            </a:r>
            <a:r>
              <a:rPr lang="en-US" sz="1900" dirty="0">
                <a:solidFill>
                  <a:schemeClr val="tx1"/>
                </a:solidFill>
              </a:rPr>
              <a:t> </a:t>
            </a:r>
            <a:r>
              <a:rPr lang="en-US" sz="1900" dirty="0" err="1">
                <a:solidFill>
                  <a:schemeClr val="tx1"/>
                </a:solidFill>
              </a:rPr>
              <a:t>ნებართვების</a:t>
            </a:r>
            <a:r>
              <a:rPr lang="en-US" sz="1900" dirty="0">
                <a:solidFill>
                  <a:schemeClr val="tx1"/>
                </a:solidFill>
              </a:rPr>
              <a:t>, </a:t>
            </a:r>
            <a:r>
              <a:rPr lang="en-US" sz="1900" dirty="0" err="1">
                <a:solidFill>
                  <a:schemeClr val="tx1"/>
                </a:solidFill>
              </a:rPr>
              <a:t>მათი</a:t>
            </a:r>
            <a:r>
              <a:rPr lang="en-US" sz="1900" dirty="0">
                <a:solidFill>
                  <a:schemeClr val="tx1"/>
                </a:solidFill>
              </a:rPr>
              <a:t> </a:t>
            </a:r>
            <a:r>
              <a:rPr lang="en-US" sz="1900" dirty="0" err="1">
                <a:solidFill>
                  <a:schemeClr val="tx1"/>
                </a:solidFill>
              </a:rPr>
              <a:t>დანართების</a:t>
            </a:r>
            <a:r>
              <a:rPr lang="en-US" sz="1900" dirty="0">
                <a:solidFill>
                  <a:schemeClr val="tx1"/>
                </a:solidFill>
              </a:rPr>
              <a:t> </a:t>
            </a:r>
            <a:r>
              <a:rPr lang="en-US" sz="1900" dirty="0" err="1">
                <a:solidFill>
                  <a:schemeClr val="tx1"/>
                </a:solidFill>
              </a:rPr>
              <a:t>და</a:t>
            </a:r>
            <a:r>
              <a:rPr lang="en-US" sz="1900" dirty="0">
                <a:solidFill>
                  <a:schemeClr val="tx1"/>
                </a:solidFill>
              </a:rPr>
              <a:t> </a:t>
            </a:r>
            <a:r>
              <a:rPr lang="en-US" sz="1900" dirty="0" err="1">
                <a:solidFill>
                  <a:schemeClr val="tx1"/>
                </a:solidFill>
              </a:rPr>
              <a:t>ლიცენზიების</a:t>
            </a:r>
            <a:r>
              <a:rPr lang="en-US" sz="1900" dirty="0">
                <a:solidFill>
                  <a:schemeClr val="tx1"/>
                </a:solidFill>
              </a:rPr>
              <a:t> </a:t>
            </a:r>
            <a:r>
              <a:rPr lang="en-US" sz="1900" dirty="0" err="1">
                <a:solidFill>
                  <a:schemeClr val="tx1"/>
                </a:solidFill>
              </a:rPr>
              <a:t>მიღების</a:t>
            </a:r>
            <a:r>
              <a:rPr lang="en-US" sz="1900" dirty="0">
                <a:solidFill>
                  <a:schemeClr val="tx1"/>
                </a:solidFill>
              </a:rPr>
              <a:t> </a:t>
            </a:r>
            <a:r>
              <a:rPr lang="en-US" sz="1900" dirty="0" err="1">
                <a:solidFill>
                  <a:schemeClr val="tx1"/>
                </a:solidFill>
              </a:rPr>
              <a:t>მექანიზმი</a:t>
            </a:r>
            <a:r>
              <a:rPr lang="en-US" sz="1900" dirty="0">
                <a:solidFill>
                  <a:schemeClr val="tx1"/>
                </a:solidFill>
              </a:rPr>
              <a:t>, </a:t>
            </a:r>
            <a:r>
              <a:rPr lang="en-US" sz="1900" dirty="0" err="1">
                <a:solidFill>
                  <a:schemeClr val="tx1"/>
                </a:solidFill>
              </a:rPr>
              <a:t>ჩამოშორდა</a:t>
            </a:r>
            <a:r>
              <a:rPr lang="en-US" sz="1900" dirty="0">
                <a:solidFill>
                  <a:schemeClr val="tx1"/>
                </a:solidFill>
              </a:rPr>
              <a:t>  </a:t>
            </a:r>
            <a:r>
              <a:rPr lang="en-US" sz="1900" dirty="0" err="1">
                <a:solidFill>
                  <a:schemeClr val="tx1"/>
                </a:solidFill>
              </a:rPr>
              <a:t>ამ</a:t>
            </a:r>
            <a:r>
              <a:rPr lang="en-US" sz="1900" dirty="0">
                <a:solidFill>
                  <a:schemeClr val="tx1"/>
                </a:solidFill>
              </a:rPr>
              <a:t> </a:t>
            </a:r>
            <a:r>
              <a:rPr lang="en-US" sz="1900" dirty="0" err="1">
                <a:solidFill>
                  <a:schemeClr val="tx1"/>
                </a:solidFill>
              </a:rPr>
              <a:t>პროცედურებს</a:t>
            </a:r>
            <a:r>
              <a:rPr lang="en-US" sz="1900" dirty="0">
                <a:solidFill>
                  <a:schemeClr val="tx1"/>
                </a:solidFill>
              </a:rPr>
              <a:t> </a:t>
            </a:r>
            <a:r>
              <a:rPr lang="en-US" sz="1900" dirty="0" err="1">
                <a:solidFill>
                  <a:schemeClr val="tx1"/>
                </a:solidFill>
              </a:rPr>
              <a:t>გარედან</a:t>
            </a:r>
            <a:r>
              <a:rPr lang="en-US" sz="1900" dirty="0">
                <a:solidFill>
                  <a:schemeClr val="tx1"/>
                </a:solidFill>
              </a:rPr>
              <a:t> </a:t>
            </a:r>
            <a:r>
              <a:rPr lang="en-US" sz="1900" dirty="0" err="1">
                <a:solidFill>
                  <a:schemeClr val="tx1"/>
                </a:solidFill>
              </a:rPr>
              <a:t>და</a:t>
            </a:r>
            <a:r>
              <a:rPr lang="en-US" sz="1900" dirty="0">
                <a:solidFill>
                  <a:schemeClr val="tx1"/>
                </a:solidFill>
              </a:rPr>
              <a:t> </a:t>
            </a:r>
            <a:r>
              <a:rPr lang="en-US" sz="1900" dirty="0" err="1">
                <a:solidFill>
                  <a:schemeClr val="tx1"/>
                </a:solidFill>
              </a:rPr>
              <a:t>შიგნიდან</a:t>
            </a:r>
            <a:r>
              <a:rPr lang="en-US" sz="1900" dirty="0">
                <a:solidFill>
                  <a:schemeClr val="tx1"/>
                </a:solidFill>
              </a:rPr>
              <a:t> </a:t>
            </a:r>
            <a:r>
              <a:rPr lang="en-US" sz="1900" dirty="0" err="1">
                <a:solidFill>
                  <a:schemeClr val="tx1"/>
                </a:solidFill>
              </a:rPr>
              <a:t>მესამე</a:t>
            </a:r>
            <a:r>
              <a:rPr lang="en-US" sz="1900" dirty="0">
                <a:solidFill>
                  <a:schemeClr val="tx1"/>
                </a:solidFill>
              </a:rPr>
              <a:t> </a:t>
            </a:r>
            <a:r>
              <a:rPr lang="en-US" sz="1900" dirty="0" err="1">
                <a:solidFill>
                  <a:schemeClr val="tx1"/>
                </a:solidFill>
              </a:rPr>
              <a:t>პირთა</a:t>
            </a:r>
            <a:r>
              <a:rPr lang="en-US" sz="1900" dirty="0">
                <a:solidFill>
                  <a:schemeClr val="tx1"/>
                </a:solidFill>
              </a:rPr>
              <a:t> </a:t>
            </a:r>
            <a:r>
              <a:rPr lang="en-US" sz="1900" dirty="0" err="1">
                <a:solidFill>
                  <a:schemeClr val="tx1"/>
                </a:solidFill>
              </a:rPr>
              <a:t>მხრიდან</a:t>
            </a:r>
            <a:r>
              <a:rPr lang="en-US" sz="1900" dirty="0">
                <a:solidFill>
                  <a:schemeClr val="tx1"/>
                </a:solidFill>
              </a:rPr>
              <a:t> </a:t>
            </a:r>
            <a:r>
              <a:rPr lang="en-US" sz="1900" dirty="0" err="1">
                <a:solidFill>
                  <a:schemeClr val="tx1"/>
                </a:solidFill>
              </a:rPr>
              <a:t>ზეგავლენის</a:t>
            </a:r>
            <a:r>
              <a:rPr lang="en-US" sz="1900" dirty="0">
                <a:solidFill>
                  <a:schemeClr val="tx1"/>
                </a:solidFill>
              </a:rPr>
              <a:t> </a:t>
            </a:r>
            <a:r>
              <a:rPr lang="en-US" sz="1900" dirty="0" err="1">
                <a:solidFill>
                  <a:schemeClr val="tx1"/>
                </a:solidFill>
              </a:rPr>
              <a:t>ინსტრუმენტები</a:t>
            </a:r>
            <a:r>
              <a:rPr lang="en-US" sz="1900" dirty="0">
                <a:solidFill>
                  <a:schemeClr val="tx1"/>
                </a:solidFill>
              </a:rPr>
              <a:t>. </a:t>
            </a:r>
            <a:endParaRPr lang="ka-GE" sz="1900" dirty="0" smtClean="0">
              <a:solidFill>
                <a:schemeClr val="tx1"/>
              </a:solidFill>
            </a:endParaRPr>
          </a:p>
          <a:p>
            <a:pPr marL="285750" indent="-285750" algn="just">
              <a:lnSpc>
                <a:spcPct val="120000"/>
              </a:lnSpc>
              <a:buFont typeface="Wingdings" panose="05000000000000000000" pitchFamily="2" charset="2"/>
              <a:buChar char="§"/>
            </a:pPr>
            <a:r>
              <a:rPr lang="ka-GE" sz="1900" dirty="0" smtClean="0">
                <a:solidFill>
                  <a:schemeClr val="tx1"/>
                </a:solidFill>
              </a:rPr>
              <a:t>2019 </a:t>
            </a:r>
            <a:r>
              <a:rPr lang="ka-GE" sz="1900" dirty="0">
                <a:solidFill>
                  <a:schemeClr val="tx1"/>
                </a:solidFill>
              </a:rPr>
              <a:t>წლის ნოემბრიდან </a:t>
            </a:r>
            <a:r>
              <a:rPr lang="ka-GE" sz="1900" dirty="0" smtClean="0">
                <a:solidFill>
                  <a:schemeClr val="tx1"/>
                </a:solidFill>
              </a:rPr>
              <a:t>დღემდე - </a:t>
            </a:r>
            <a:r>
              <a:rPr lang="ka-GE" sz="1900" dirty="0">
                <a:solidFill>
                  <a:schemeClr val="tx1"/>
                </a:solidFill>
              </a:rPr>
              <a:t>7 თვის განმავლობაში  წამლისა და სხვადასხვა </a:t>
            </a:r>
            <a:r>
              <a:rPr lang="ka-GE" sz="1900" dirty="0" smtClean="0">
                <a:solidFill>
                  <a:schemeClr val="tx1"/>
                </a:solidFill>
              </a:rPr>
              <a:t>სამედიცინო </a:t>
            </a:r>
            <a:r>
              <a:rPr lang="ka-GE" sz="1900" dirty="0">
                <a:solidFill>
                  <a:schemeClr val="tx1"/>
                </a:solidFill>
              </a:rPr>
              <a:t>მოწყობილების რეგისტრაციაზე შემოვიდა </a:t>
            </a:r>
            <a:r>
              <a:rPr lang="ka-GE" sz="1900" b="1" dirty="0">
                <a:solidFill>
                  <a:schemeClr val="tx1"/>
                </a:solidFill>
              </a:rPr>
              <a:t>1218 </a:t>
            </a:r>
            <a:r>
              <a:rPr lang="ka-GE" sz="1900" dirty="0" smtClean="0">
                <a:solidFill>
                  <a:schemeClr val="tx1"/>
                </a:solidFill>
              </a:rPr>
              <a:t>განაცხადი, </a:t>
            </a:r>
            <a:r>
              <a:rPr lang="ka-GE" sz="1900" dirty="0">
                <a:solidFill>
                  <a:schemeClr val="tx1"/>
                </a:solidFill>
              </a:rPr>
              <a:t>საიდანაც </a:t>
            </a:r>
            <a:r>
              <a:rPr lang="ka-GE" sz="1900" b="1" dirty="0" smtClean="0">
                <a:solidFill>
                  <a:schemeClr val="tx1"/>
                </a:solidFill>
              </a:rPr>
              <a:t>342</a:t>
            </a:r>
            <a:r>
              <a:rPr lang="ka-GE" sz="1900" dirty="0" smtClean="0">
                <a:solidFill>
                  <a:schemeClr val="tx1"/>
                </a:solidFill>
              </a:rPr>
              <a:t>-ს უარი </a:t>
            </a:r>
            <a:r>
              <a:rPr lang="ka-GE" sz="1900" dirty="0">
                <a:solidFill>
                  <a:schemeClr val="tx1"/>
                </a:solidFill>
              </a:rPr>
              <a:t>ეთქვა რეგისტრაციაზე, </a:t>
            </a:r>
            <a:r>
              <a:rPr lang="ka-GE" sz="1900" dirty="0" smtClean="0">
                <a:solidFill>
                  <a:schemeClr val="tx1"/>
                </a:solidFill>
              </a:rPr>
              <a:t>2018-19 </a:t>
            </a:r>
            <a:r>
              <a:rPr lang="ka-GE" sz="1900" dirty="0">
                <a:solidFill>
                  <a:schemeClr val="tx1"/>
                </a:solidFill>
              </a:rPr>
              <a:t>წლის მონაცემებით </a:t>
            </a:r>
            <a:r>
              <a:rPr lang="ka-GE" sz="1900" dirty="0" smtClean="0">
                <a:solidFill>
                  <a:schemeClr val="tx1"/>
                </a:solidFill>
              </a:rPr>
              <a:t>ანალოგიურ პერიოდში შემოსული </a:t>
            </a:r>
            <a:r>
              <a:rPr lang="ka-GE" sz="1900" dirty="0">
                <a:solidFill>
                  <a:schemeClr val="tx1"/>
                </a:solidFill>
              </a:rPr>
              <a:t>იყო </a:t>
            </a:r>
            <a:r>
              <a:rPr lang="ka-GE" sz="1900" dirty="0" smtClean="0">
                <a:solidFill>
                  <a:schemeClr val="tx1"/>
                </a:solidFill>
              </a:rPr>
              <a:t>- </a:t>
            </a:r>
            <a:r>
              <a:rPr lang="ka-GE" sz="1900" b="1" dirty="0" smtClean="0">
                <a:solidFill>
                  <a:schemeClr val="tx1"/>
                </a:solidFill>
              </a:rPr>
              <a:t>1276</a:t>
            </a:r>
            <a:r>
              <a:rPr lang="ka-GE" sz="1900" dirty="0" smtClean="0">
                <a:solidFill>
                  <a:schemeClr val="tx1"/>
                </a:solidFill>
              </a:rPr>
              <a:t> განაცხადი, </a:t>
            </a:r>
            <a:r>
              <a:rPr lang="ka-GE" sz="1900" dirty="0">
                <a:solidFill>
                  <a:schemeClr val="tx1"/>
                </a:solidFill>
              </a:rPr>
              <a:t>უარი ეთქვა </a:t>
            </a:r>
            <a:r>
              <a:rPr lang="ka-GE" sz="1900" b="1" dirty="0">
                <a:solidFill>
                  <a:schemeClr val="tx1"/>
                </a:solidFill>
              </a:rPr>
              <a:t>102</a:t>
            </a:r>
            <a:r>
              <a:rPr lang="ka-GE" sz="1900" dirty="0">
                <a:solidFill>
                  <a:schemeClr val="tx1"/>
                </a:solidFill>
              </a:rPr>
              <a:t> განმცხადებელს</a:t>
            </a:r>
            <a:r>
              <a:rPr lang="ka-GE" sz="1900" dirty="0" smtClean="0">
                <a:solidFill>
                  <a:schemeClr val="tx1"/>
                </a:solidFill>
              </a:rPr>
              <a:t>.</a:t>
            </a:r>
          </a:p>
          <a:p>
            <a:pPr marL="285750" indent="-285750" algn="just">
              <a:lnSpc>
                <a:spcPct val="120000"/>
              </a:lnSpc>
              <a:buFont typeface="Wingdings" panose="05000000000000000000" pitchFamily="2" charset="2"/>
              <a:buChar char="§"/>
            </a:pPr>
            <a:r>
              <a:rPr lang="ka-GE" sz="1900" dirty="0">
                <a:solidFill>
                  <a:schemeClr val="tx1"/>
                </a:solidFill>
              </a:rPr>
              <a:t>2019 წლის ნოემბრიდან დღემდე - 7 თვის განმავლობაში </a:t>
            </a:r>
            <a:r>
              <a:rPr lang="ka-GE" sz="1900" dirty="0" smtClean="0">
                <a:solidFill>
                  <a:schemeClr val="tx1"/>
                </a:solidFill>
              </a:rPr>
              <a:t>კლინიკურ </a:t>
            </a:r>
            <a:r>
              <a:rPr lang="ka-GE" sz="1900" dirty="0">
                <a:solidFill>
                  <a:schemeClr val="tx1"/>
                </a:solidFill>
              </a:rPr>
              <a:t>კვლევებზე რეორგანიზაციის შემდეგ შემოსული იყო </a:t>
            </a:r>
            <a:r>
              <a:rPr lang="ka-GE" sz="1900" b="1" dirty="0">
                <a:solidFill>
                  <a:schemeClr val="tx1"/>
                </a:solidFill>
              </a:rPr>
              <a:t>29</a:t>
            </a:r>
            <a:r>
              <a:rPr lang="ka-GE" sz="1900" dirty="0">
                <a:solidFill>
                  <a:schemeClr val="tx1"/>
                </a:solidFill>
              </a:rPr>
              <a:t> </a:t>
            </a:r>
            <a:r>
              <a:rPr lang="ka-GE" sz="1900" dirty="0" smtClean="0">
                <a:solidFill>
                  <a:schemeClr val="tx1"/>
                </a:solidFill>
              </a:rPr>
              <a:t>განაცხადი, </a:t>
            </a:r>
            <a:r>
              <a:rPr lang="ka-GE" sz="1900" dirty="0">
                <a:solidFill>
                  <a:schemeClr val="tx1"/>
                </a:solidFill>
              </a:rPr>
              <a:t>უარი ეთქვა </a:t>
            </a:r>
            <a:r>
              <a:rPr lang="ka-GE" sz="1900" b="1" dirty="0">
                <a:solidFill>
                  <a:schemeClr val="tx1"/>
                </a:solidFill>
              </a:rPr>
              <a:t>17 </a:t>
            </a:r>
            <a:r>
              <a:rPr lang="ka-GE" sz="1900" dirty="0">
                <a:solidFill>
                  <a:schemeClr val="tx1"/>
                </a:solidFill>
              </a:rPr>
              <a:t>შემთხვევაში, მანამდე ანალოგიურ პერიოდში </a:t>
            </a:r>
            <a:r>
              <a:rPr lang="ka-GE" sz="1900" b="1" dirty="0">
                <a:solidFill>
                  <a:schemeClr val="tx1"/>
                </a:solidFill>
              </a:rPr>
              <a:t>35</a:t>
            </a:r>
            <a:r>
              <a:rPr lang="ka-GE" sz="1900" dirty="0">
                <a:solidFill>
                  <a:schemeClr val="tx1"/>
                </a:solidFill>
              </a:rPr>
              <a:t> განაცხადიდან უარი ეთქვა </a:t>
            </a:r>
            <a:r>
              <a:rPr lang="ka-GE" sz="1900" b="1" dirty="0">
                <a:solidFill>
                  <a:schemeClr val="tx1"/>
                </a:solidFill>
              </a:rPr>
              <a:t>3 </a:t>
            </a:r>
            <a:r>
              <a:rPr lang="ka-GE" sz="1900" dirty="0">
                <a:solidFill>
                  <a:schemeClr val="tx1"/>
                </a:solidFill>
              </a:rPr>
              <a:t>შემთხვევაში. </a:t>
            </a:r>
            <a:endParaRPr lang="ka-GE" sz="1900" dirty="0" smtClean="0">
              <a:solidFill>
                <a:schemeClr val="tx1"/>
              </a:solidFill>
            </a:endParaRPr>
          </a:p>
          <a:p>
            <a:pPr marL="0" indent="0" algn="just">
              <a:lnSpc>
                <a:spcPct val="120000"/>
              </a:lnSpc>
              <a:buNone/>
            </a:pPr>
            <a:r>
              <a:rPr lang="ka-GE" sz="1900" b="1" dirty="0" smtClean="0">
                <a:solidFill>
                  <a:schemeClr val="tx1"/>
                </a:solidFill>
              </a:rPr>
              <a:t>დღეს </a:t>
            </a:r>
            <a:r>
              <a:rPr lang="ka-GE" sz="1900" b="1" dirty="0">
                <a:solidFill>
                  <a:schemeClr val="tx1"/>
                </a:solidFill>
              </a:rPr>
              <a:t>ყველა ამ პროცედურაზე იმართება კოლეგიალური მოსმენა სადაც მონაწილეობას იღებს როგორც უშვალოდ </a:t>
            </a:r>
            <a:r>
              <a:rPr lang="ka-GE" sz="1900" b="1" dirty="0" smtClean="0">
                <a:solidFill>
                  <a:schemeClr val="tx1"/>
                </a:solidFill>
              </a:rPr>
              <a:t>შემსრულებელი, </a:t>
            </a:r>
            <a:r>
              <a:rPr lang="ka-GE" sz="1900" b="1" dirty="0">
                <a:solidFill>
                  <a:schemeClr val="tx1"/>
                </a:solidFill>
              </a:rPr>
              <a:t>ასევე რეგისტრაციაზე უფლებამოსილი </a:t>
            </a:r>
            <a:r>
              <a:rPr lang="ka-GE" sz="1900" b="1" dirty="0" smtClean="0">
                <a:solidFill>
                  <a:schemeClr val="tx1"/>
                </a:solidFill>
              </a:rPr>
              <a:t>თანამშრომლები, </a:t>
            </a:r>
            <a:r>
              <a:rPr lang="ka-GE" sz="1900" b="1" dirty="0">
                <a:solidFill>
                  <a:schemeClr val="tx1"/>
                </a:solidFill>
              </a:rPr>
              <a:t>მათი უშვალო ხელმძღვანელი და კურატორი მოადგილე, მოსმენა ოქმდება და ოფიციალურად ტარდება კანცელარიაში.</a:t>
            </a:r>
            <a:endParaRPr lang="en-US" sz="1900" b="1" dirty="0"/>
          </a:p>
          <a:p>
            <a:pPr marL="0" indent="0">
              <a:buNone/>
            </a:pPr>
            <a:endParaRPr lang="en-US" sz="1900" b="1" dirty="0"/>
          </a:p>
        </p:txBody>
      </p:sp>
    </p:spTree>
    <p:extLst>
      <p:ext uri="{BB962C8B-B14F-4D97-AF65-F5344CB8AC3E}">
        <p14:creationId xmlns:p14="http://schemas.microsoft.com/office/powerpoint/2010/main" val="22985962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78924" y="90648"/>
            <a:ext cx="8889076" cy="399803"/>
          </a:xfrm>
        </p:spPr>
        <p:txBody>
          <a:bodyPr>
            <a:noAutofit/>
          </a:bodyPr>
          <a:lstStyle/>
          <a:p>
            <a:r>
              <a:rPr lang="ka-GE" sz="1800" b="1" dirty="0" smtClean="0">
                <a:solidFill>
                  <a:srgbClr val="FF0000"/>
                </a:solidFill>
              </a:rPr>
              <a:t>საკანონმდებლო ცვლილებები</a:t>
            </a:r>
            <a:r>
              <a:rPr lang="ka-GE" sz="1800" b="1" dirty="0" smtClean="0">
                <a:solidFill>
                  <a:schemeClr val="tx1"/>
                </a:solidFill>
              </a:rPr>
              <a:t>:</a:t>
            </a:r>
            <a:endParaRPr lang="en-US" sz="1800" b="1" dirty="0">
              <a:solidFill>
                <a:schemeClr val="tx1"/>
              </a:solidFill>
            </a:endParaRPr>
          </a:p>
        </p:txBody>
      </p:sp>
      <p:sp>
        <p:nvSpPr>
          <p:cNvPr id="3" name="Subtitle 2"/>
          <p:cNvSpPr>
            <a:spLocks noGrp="1"/>
          </p:cNvSpPr>
          <p:nvPr>
            <p:ph type="subTitle" idx="1"/>
          </p:nvPr>
        </p:nvSpPr>
        <p:spPr>
          <a:xfrm>
            <a:off x="1047404" y="490451"/>
            <a:ext cx="9094123" cy="6367549"/>
          </a:xfrm>
        </p:spPr>
        <p:txBody>
          <a:bodyPr>
            <a:noAutofit/>
          </a:bodyPr>
          <a:lstStyle/>
          <a:p>
            <a:pPr algn="just"/>
            <a:r>
              <a:rPr lang="en-US" sz="1400" b="1" dirty="0" err="1" smtClean="0">
                <a:solidFill>
                  <a:schemeClr val="tx1"/>
                </a:solidFill>
              </a:rPr>
              <a:t>სააგენტოს</a:t>
            </a:r>
            <a:r>
              <a:rPr lang="en-US" sz="1400" b="1" dirty="0" smtClean="0">
                <a:solidFill>
                  <a:schemeClr val="tx1"/>
                </a:solidFill>
              </a:rPr>
              <a:t> </a:t>
            </a:r>
            <a:r>
              <a:rPr lang="en-US" sz="1400" b="1" dirty="0" err="1">
                <a:solidFill>
                  <a:schemeClr val="tx1"/>
                </a:solidFill>
              </a:rPr>
              <a:t>მხრიდან</a:t>
            </a:r>
            <a:r>
              <a:rPr lang="en-US" sz="1400" b="1" dirty="0">
                <a:solidFill>
                  <a:schemeClr val="tx1"/>
                </a:solidFill>
              </a:rPr>
              <a:t> </a:t>
            </a:r>
            <a:r>
              <a:rPr lang="en-US" sz="1400" b="1" dirty="0" err="1">
                <a:solidFill>
                  <a:schemeClr val="tx1"/>
                </a:solidFill>
              </a:rPr>
              <a:t>მომზადდა</a:t>
            </a:r>
            <a:r>
              <a:rPr lang="en-US" sz="1400" b="1" dirty="0">
                <a:solidFill>
                  <a:schemeClr val="tx1"/>
                </a:solidFill>
              </a:rPr>
              <a:t> </a:t>
            </a:r>
            <a:r>
              <a:rPr lang="en-US" sz="1400" b="1" dirty="0" err="1">
                <a:solidFill>
                  <a:schemeClr val="tx1"/>
                </a:solidFill>
              </a:rPr>
              <a:t>და</a:t>
            </a:r>
            <a:r>
              <a:rPr lang="en-US" sz="1400" b="1" dirty="0">
                <a:solidFill>
                  <a:schemeClr val="tx1"/>
                </a:solidFill>
              </a:rPr>
              <a:t> </a:t>
            </a:r>
            <a:r>
              <a:rPr lang="en-US" sz="1400" b="1" dirty="0" err="1">
                <a:solidFill>
                  <a:schemeClr val="tx1"/>
                </a:solidFill>
              </a:rPr>
              <a:t>მიღებულ</a:t>
            </a:r>
            <a:r>
              <a:rPr lang="en-US" sz="1400" b="1" dirty="0">
                <a:solidFill>
                  <a:schemeClr val="tx1"/>
                </a:solidFill>
              </a:rPr>
              <a:t> </a:t>
            </a:r>
            <a:r>
              <a:rPr lang="en-US" sz="1400" b="1" dirty="0" err="1">
                <a:solidFill>
                  <a:schemeClr val="tx1"/>
                </a:solidFill>
              </a:rPr>
              <a:t>იქნა</a:t>
            </a:r>
            <a:r>
              <a:rPr lang="en-US" sz="1400" b="1" dirty="0">
                <a:solidFill>
                  <a:schemeClr val="tx1"/>
                </a:solidFill>
              </a:rPr>
              <a:t> </a:t>
            </a:r>
            <a:r>
              <a:rPr lang="en-US" sz="1400" b="1" dirty="0" err="1">
                <a:solidFill>
                  <a:schemeClr val="tx1"/>
                </a:solidFill>
              </a:rPr>
              <a:t>სხვადასხვა</a:t>
            </a:r>
            <a:r>
              <a:rPr lang="en-US" sz="1400" b="1" dirty="0">
                <a:solidFill>
                  <a:schemeClr val="tx1"/>
                </a:solidFill>
              </a:rPr>
              <a:t> </a:t>
            </a:r>
            <a:r>
              <a:rPr lang="en-US" sz="1400" b="1" dirty="0" err="1">
                <a:solidFill>
                  <a:schemeClr val="tx1"/>
                </a:solidFill>
              </a:rPr>
              <a:t>საკანონმდებლო</a:t>
            </a:r>
            <a:r>
              <a:rPr lang="en-US" sz="1400" b="1" dirty="0">
                <a:solidFill>
                  <a:schemeClr val="tx1"/>
                </a:solidFill>
              </a:rPr>
              <a:t> </a:t>
            </a:r>
            <a:r>
              <a:rPr lang="en-US" sz="1400" b="1" dirty="0" err="1" smtClean="0">
                <a:solidFill>
                  <a:schemeClr val="tx1"/>
                </a:solidFill>
              </a:rPr>
              <a:t>ცვლილებები</a:t>
            </a:r>
            <a:r>
              <a:rPr lang="ka-GE" sz="1400" b="1" dirty="0" smtClean="0">
                <a:solidFill>
                  <a:schemeClr val="tx1"/>
                </a:solidFill>
              </a:rPr>
              <a:t>,</a:t>
            </a:r>
            <a:r>
              <a:rPr lang="en-US" sz="1400" b="1" dirty="0" smtClean="0">
                <a:solidFill>
                  <a:schemeClr val="tx1"/>
                </a:solidFill>
              </a:rPr>
              <a:t> </a:t>
            </a:r>
            <a:r>
              <a:rPr lang="en-US" sz="1400" b="1" dirty="0" err="1">
                <a:solidFill>
                  <a:schemeClr val="tx1"/>
                </a:solidFill>
              </a:rPr>
              <a:t>რომელიც</a:t>
            </a:r>
            <a:r>
              <a:rPr lang="en-US" sz="1400" b="1" dirty="0">
                <a:solidFill>
                  <a:schemeClr val="tx1"/>
                </a:solidFill>
              </a:rPr>
              <a:t> </a:t>
            </a:r>
            <a:r>
              <a:rPr lang="en-US" sz="1400" b="1" dirty="0" err="1" smtClean="0">
                <a:solidFill>
                  <a:schemeClr val="tx1"/>
                </a:solidFill>
              </a:rPr>
              <a:t>ეხება</a:t>
            </a:r>
            <a:r>
              <a:rPr lang="ka-GE" sz="1400" b="1" dirty="0" smtClean="0">
                <a:solidFill>
                  <a:schemeClr val="tx1"/>
                </a:solidFill>
              </a:rPr>
              <a:t>:</a:t>
            </a:r>
          </a:p>
          <a:p>
            <a:pPr marL="285750" indent="-285750" algn="l">
              <a:buFont typeface="Arial" panose="020B0604020202020204" pitchFamily="34" charset="0"/>
              <a:buChar char="•"/>
            </a:pPr>
            <a:r>
              <a:rPr lang="en-US" sz="1400" b="1" dirty="0" smtClean="0">
                <a:solidFill>
                  <a:schemeClr val="tx1"/>
                </a:solidFill>
              </a:rPr>
              <a:t> </a:t>
            </a:r>
            <a:r>
              <a:rPr lang="en-US" sz="1400" b="1" dirty="0" err="1" smtClean="0">
                <a:solidFill>
                  <a:schemeClr val="tx1"/>
                </a:solidFill>
              </a:rPr>
              <a:t>სამშობიაროების</a:t>
            </a:r>
            <a:r>
              <a:rPr lang="ka-GE" sz="1400" b="1" dirty="0" smtClean="0">
                <a:solidFill>
                  <a:schemeClr val="tx1"/>
                </a:solidFill>
              </a:rPr>
              <a:t>;</a:t>
            </a:r>
          </a:p>
          <a:p>
            <a:pPr marL="285750" indent="-285750" algn="l">
              <a:buFont typeface="Arial" panose="020B0604020202020204" pitchFamily="34" charset="0"/>
              <a:buChar char="•"/>
            </a:pPr>
            <a:r>
              <a:rPr lang="en-US" sz="1400" b="1" dirty="0" err="1" smtClean="0">
                <a:solidFill>
                  <a:schemeClr val="tx1"/>
                </a:solidFill>
              </a:rPr>
              <a:t>ინფექციური</a:t>
            </a:r>
            <a:r>
              <a:rPr lang="en-US" sz="1400" b="1" dirty="0" smtClean="0">
                <a:solidFill>
                  <a:schemeClr val="tx1"/>
                </a:solidFill>
              </a:rPr>
              <a:t> </a:t>
            </a:r>
            <a:r>
              <a:rPr lang="en-US" sz="1400" b="1" dirty="0" err="1" smtClean="0">
                <a:solidFill>
                  <a:schemeClr val="tx1"/>
                </a:solidFill>
              </a:rPr>
              <a:t>პრ</a:t>
            </a:r>
            <a:r>
              <a:rPr lang="ka-GE" sz="1400" b="1" dirty="0" smtClean="0">
                <a:solidFill>
                  <a:schemeClr val="tx1"/>
                </a:solidFill>
              </a:rPr>
              <a:t>ო</a:t>
            </a:r>
            <a:r>
              <a:rPr lang="en-US" sz="1400" b="1" dirty="0" err="1" smtClean="0">
                <a:solidFill>
                  <a:schemeClr val="tx1"/>
                </a:solidFill>
              </a:rPr>
              <a:t>ფილის</a:t>
            </a:r>
            <a:r>
              <a:rPr lang="en-US" sz="1400" b="1" dirty="0" smtClean="0">
                <a:solidFill>
                  <a:schemeClr val="tx1"/>
                </a:solidFill>
              </a:rPr>
              <a:t> </a:t>
            </a:r>
            <a:r>
              <a:rPr lang="en-US" sz="1400" b="1" dirty="0" err="1" smtClean="0">
                <a:solidFill>
                  <a:schemeClr val="tx1"/>
                </a:solidFill>
              </a:rPr>
              <a:t>დაწესებულებებ</a:t>
            </a:r>
            <a:r>
              <a:rPr lang="ka-GE" sz="1400" b="1" dirty="0" smtClean="0">
                <a:solidFill>
                  <a:schemeClr val="tx1"/>
                </a:solidFill>
              </a:rPr>
              <a:t>ს;</a:t>
            </a:r>
          </a:p>
          <a:p>
            <a:pPr marL="285750" indent="-285750" algn="l">
              <a:buFont typeface="Arial" panose="020B0604020202020204" pitchFamily="34" charset="0"/>
              <a:buChar char="•"/>
            </a:pPr>
            <a:r>
              <a:rPr lang="en-US" sz="1400" b="1" dirty="0">
                <a:solidFill>
                  <a:schemeClr val="tx1"/>
                </a:solidFill>
              </a:rPr>
              <a:t> </a:t>
            </a:r>
            <a:r>
              <a:rPr lang="en-US" sz="1400" b="1" dirty="0" err="1">
                <a:solidFill>
                  <a:schemeClr val="tx1"/>
                </a:solidFill>
              </a:rPr>
              <a:t>გადაუდებელი</a:t>
            </a:r>
            <a:r>
              <a:rPr lang="en-US" sz="1400" b="1" dirty="0">
                <a:solidFill>
                  <a:schemeClr val="tx1"/>
                </a:solidFill>
              </a:rPr>
              <a:t> </a:t>
            </a:r>
            <a:r>
              <a:rPr lang="en-US" sz="1400" b="1" dirty="0" err="1">
                <a:solidFill>
                  <a:schemeClr val="tx1"/>
                </a:solidFill>
              </a:rPr>
              <a:t>სასწრაფო</a:t>
            </a:r>
            <a:r>
              <a:rPr lang="en-US" sz="1400" b="1" dirty="0">
                <a:solidFill>
                  <a:schemeClr val="tx1"/>
                </a:solidFill>
              </a:rPr>
              <a:t> </a:t>
            </a:r>
            <a:r>
              <a:rPr lang="en-US" sz="1400" b="1" dirty="0" err="1">
                <a:solidFill>
                  <a:schemeClr val="tx1"/>
                </a:solidFill>
              </a:rPr>
              <a:t>დახმარების</a:t>
            </a:r>
            <a:r>
              <a:rPr lang="ka-GE" sz="1400" b="1" dirty="0">
                <a:solidFill>
                  <a:schemeClr val="tx1"/>
                </a:solidFill>
              </a:rPr>
              <a:t> ცენტრს</a:t>
            </a:r>
            <a:r>
              <a:rPr lang="ka-GE" sz="1400" b="1" dirty="0" smtClean="0">
                <a:solidFill>
                  <a:schemeClr val="tx1"/>
                </a:solidFill>
              </a:rPr>
              <a:t>;</a:t>
            </a:r>
            <a:endParaRPr lang="ka-GE" sz="1400" b="1" dirty="0" smtClean="0">
              <a:solidFill>
                <a:schemeClr val="tx1"/>
              </a:solidFill>
            </a:endParaRPr>
          </a:p>
          <a:p>
            <a:pPr algn="just"/>
            <a:r>
              <a:rPr lang="ka-GE" sz="1400" b="1" dirty="0" smtClean="0">
                <a:solidFill>
                  <a:schemeClr val="tx1"/>
                </a:solidFill>
              </a:rPr>
              <a:t>სამშობიაროს შემთხვევაში ცვლილებების შედეგად:</a:t>
            </a:r>
          </a:p>
          <a:p>
            <a:pPr algn="just">
              <a:lnSpc>
                <a:spcPct val="120000"/>
              </a:lnSpc>
            </a:pPr>
            <a:r>
              <a:rPr lang="ka-GE" sz="1200" dirty="0" smtClean="0">
                <a:solidFill>
                  <a:schemeClr val="tx1"/>
                </a:solidFill>
              </a:rPr>
              <a:t>1.</a:t>
            </a:r>
            <a:r>
              <a:rPr lang="ka-GE" sz="1200" dirty="0" smtClean="0">
                <a:solidFill>
                  <a:schemeClr val="tx1"/>
                </a:solidFill>
              </a:rPr>
              <a:t> </a:t>
            </a:r>
            <a:r>
              <a:rPr lang="en-US" sz="1100" dirty="0" err="1">
                <a:solidFill>
                  <a:schemeClr val="tx1"/>
                </a:solidFill>
              </a:rPr>
              <a:t>საბაზისო</a:t>
            </a:r>
            <a:r>
              <a:rPr lang="en-US" sz="1100" dirty="0">
                <a:solidFill>
                  <a:schemeClr val="tx1"/>
                </a:solidFill>
              </a:rPr>
              <a:t> </a:t>
            </a:r>
            <a:r>
              <a:rPr lang="en-US" sz="1100" dirty="0" err="1">
                <a:solidFill>
                  <a:schemeClr val="tx1"/>
                </a:solidFill>
              </a:rPr>
              <a:t>მოვლის</a:t>
            </a:r>
            <a:r>
              <a:rPr lang="en-US" sz="1100" dirty="0">
                <a:solidFill>
                  <a:schemeClr val="tx1"/>
                </a:solidFill>
              </a:rPr>
              <a:t> (I) </a:t>
            </a:r>
            <a:r>
              <a:rPr lang="en-US" sz="1100" dirty="0" err="1" smtClean="0">
                <a:solidFill>
                  <a:schemeClr val="tx1"/>
                </a:solidFill>
              </a:rPr>
              <a:t>დონის</a:t>
            </a:r>
            <a:r>
              <a:rPr lang="ka-GE" sz="1100" dirty="0" smtClean="0">
                <a:solidFill>
                  <a:schemeClr val="tx1"/>
                </a:solidFill>
              </a:rPr>
              <a:t> </a:t>
            </a:r>
            <a:r>
              <a:rPr lang="en-US" sz="1100" dirty="0" err="1" smtClean="0">
                <a:solidFill>
                  <a:schemeClr val="tx1"/>
                </a:solidFill>
              </a:rPr>
              <a:t>სერვისის</a:t>
            </a:r>
            <a:r>
              <a:rPr lang="en-US" sz="1100" dirty="0" smtClean="0">
                <a:solidFill>
                  <a:schemeClr val="tx1"/>
                </a:solidFill>
              </a:rPr>
              <a:t> </a:t>
            </a:r>
            <a:r>
              <a:rPr lang="en-US" sz="1100" dirty="0" err="1">
                <a:solidFill>
                  <a:schemeClr val="tx1"/>
                </a:solidFill>
              </a:rPr>
              <a:t>მიმწოდებელი</a:t>
            </a:r>
            <a:r>
              <a:rPr lang="en-US" sz="1100" dirty="0">
                <a:solidFill>
                  <a:schemeClr val="tx1"/>
                </a:solidFill>
              </a:rPr>
              <a:t> </a:t>
            </a:r>
            <a:r>
              <a:rPr lang="en-US" sz="1100" dirty="0" err="1">
                <a:solidFill>
                  <a:schemeClr val="tx1"/>
                </a:solidFill>
              </a:rPr>
              <a:t>დაწესებულების</a:t>
            </a:r>
            <a:r>
              <a:rPr lang="en-US" sz="1100" dirty="0">
                <a:solidFill>
                  <a:schemeClr val="tx1"/>
                </a:solidFill>
              </a:rPr>
              <a:t>   </a:t>
            </a:r>
            <a:r>
              <a:rPr lang="en-US" sz="1100" dirty="0" err="1">
                <a:solidFill>
                  <a:schemeClr val="tx1"/>
                </a:solidFill>
              </a:rPr>
              <a:t>მეან-გინეკოლოგი</a:t>
            </a:r>
            <a:r>
              <a:rPr lang="en-US" sz="1100" dirty="0">
                <a:solidFill>
                  <a:schemeClr val="tx1"/>
                </a:solidFill>
              </a:rPr>
              <a:t>, </a:t>
            </a:r>
            <a:r>
              <a:rPr lang="en-US" sz="1100" dirty="0" err="1">
                <a:solidFill>
                  <a:schemeClr val="tx1"/>
                </a:solidFill>
              </a:rPr>
              <a:t>ნეონატოლოგი</a:t>
            </a:r>
            <a:r>
              <a:rPr lang="en-US" sz="1100" dirty="0">
                <a:solidFill>
                  <a:schemeClr val="tx1"/>
                </a:solidFill>
              </a:rPr>
              <a:t> </a:t>
            </a:r>
            <a:r>
              <a:rPr lang="en-US" sz="1100" dirty="0" err="1">
                <a:solidFill>
                  <a:schemeClr val="tx1"/>
                </a:solidFill>
              </a:rPr>
              <a:t>და</a:t>
            </a:r>
            <a:r>
              <a:rPr lang="en-US" sz="1100" dirty="0">
                <a:solidFill>
                  <a:schemeClr val="tx1"/>
                </a:solidFill>
              </a:rPr>
              <a:t> </a:t>
            </a:r>
            <a:r>
              <a:rPr lang="en-US" sz="1100" dirty="0" err="1">
                <a:solidFill>
                  <a:schemeClr val="tx1"/>
                </a:solidFill>
              </a:rPr>
              <a:t>ანესთეზიოლოგ-რეანიმატოლოგი</a:t>
            </a:r>
            <a:r>
              <a:rPr lang="en-US" sz="1100" dirty="0">
                <a:solidFill>
                  <a:schemeClr val="tx1"/>
                </a:solidFill>
              </a:rPr>
              <a:t> </a:t>
            </a:r>
            <a:r>
              <a:rPr lang="en-US" sz="1100" dirty="0" err="1">
                <a:solidFill>
                  <a:schemeClr val="tx1"/>
                </a:solidFill>
              </a:rPr>
              <a:t>შესაძლებელია</a:t>
            </a:r>
            <a:r>
              <a:rPr lang="en-US" sz="1100" dirty="0">
                <a:solidFill>
                  <a:schemeClr val="tx1"/>
                </a:solidFill>
              </a:rPr>
              <a:t>, </a:t>
            </a:r>
            <a:r>
              <a:rPr lang="en-US" sz="1100" dirty="0" err="1">
                <a:solidFill>
                  <a:schemeClr val="tx1"/>
                </a:solidFill>
              </a:rPr>
              <a:t>დასაქმებულ</a:t>
            </a:r>
            <a:r>
              <a:rPr lang="en-US" sz="1100" dirty="0">
                <a:solidFill>
                  <a:schemeClr val="tx1"/>
                </a:solidFill>
              </a:rPr>
              <a:t> </a:t>
            </a:r>
            <a:r>
              <a:rPr lang="en-US" sz="1100" dirty="0" err="1">
                <a:solidFill>
                  <a:schemeClr val="tx1"/>
                </a:solidFill>
              </a:rPr>
              <a:t>იქნენ</a:t>
            </a:r>
            <a:r>
              <a:rPr lang="en-US" sz="1100" dirty="0">
                <a:solidFill>
                  <a:schemeClr val="tx1"/>
                </a:solidFill>
              </a:rPr>
              <a:t> </a:t>
            </a:r>
            <a:r>
              <a:rPr lang="en-US" sz="1100" dirty="0" err="1">
                <a:solidFill>
                  <a:schemeClr val="tx1"/>
                </a:solidFill>
              </a:rPr>
              <a:t>დამატებით</a:t>
            </a:r>
            <a:r>
              <a:rPr lang="en-US" sz="1100" dirty="0">
                <a:solidFill>
                  <a:schemeClr val="tx1"/>
                </a:solidFill>
              </a:rPr>
              <a:t> </a:t>
            </a:r>
            <a:r>
              <a:rPr lang="en-US" sz="1100" dirty="0" err="1">
                <a:solidFill>
                  <a:schemeClr val="tx1"/>
                </a:solidFill>
              </a:rPr>
              <a:t>სამედიცინო</a:t>
            </a:r>
            <a:r>
              <a:rPr lang="en-US" sz="1100" dirty="0">
                <a:solidFill>
                  <a:schemeClr val="tx1"/>
                </a:solidFill>
              </a:rPr>
              <a:t> </a:t>
            </a:r>
            <a:r>
              <a:rPr lang="en-US" sz="1100" dirty="0" err="1">
                <a:solidFill>
                  <a:schemeClr val="tx1"/>
                </a:solidFill>
              </a:rPr>
              <a:t>მომსახურების</a:t>
            </a:r>
            <a:r>
              <a:rPr lang="en-US" sz="1100" dirty="0">
                <a:solidFill>
                  <a:schemeClr val="tx1"/>
                </a:solidFill>
              </a:rPr>
              <a:t> </a:t>
            </a:r>
            <a:r>
              <a:rPr lang="en-US" sz="1100" dirty="0" err="1">
                <a:solidFill>
                  <a:schemeClr val="tx1"/>
                </a:solidFill>
              </a:rPr>
              <a:t>მიმწოდებელ</a:t>
            </a:r>
            <a:r>
              <a:rPr lang="en-US" sz="1100" dirty="0">
                <a:solidFill>
                  <a:schemeClr val="tx1"/>
                </a:solidFill>
              </a:rPr>
              <a:t> </a:t>
            </a:r>
            <a:r>
              <a:rPr lang="en-US" sz="1100" dirty="0" err="1">
                <a:solidFill>
                  <a:schemeClr val="tx1"/>
                </a:solidFill>
              </a:rPr>
              <a:t>კიდევ</a:t>
            </a:r>
            <a:r>
              <a:rPr lang="en-US" sz="1100" dirty="0">
                <a:solidFill>
                  <a:schemeClr val="tx1"/>
                </a:solidFill>
              </a:rPr>
              <a:t> </a:t>
            </a:r>
            <a:r>
              <a:rPr lang="en-US" sz="1100" dirty="0" err="1">
                <a:solidFill>
                  <a:schemeClr val="tx1"/>
                </a:solidFill>
              </a:rPr>
              <a:t>ერთ</a:t>
            </a:r>
            <a:r>
              <a:rPr lang="en-US" sz="1100" dirty="0">
                <a:solidFill>
                  <a:schemeClr val="tx1"/>
                </a:solidFill>
              </a:rPr>
              <a:t> </a:t>
            </a:r>
            <a:r>
              <a:rPr lang="en-US" sz="1100" dirty="0" err="1">
                <a:solidFill>
                  <a:schemeClr val="tx1"/>
                </a:solidFill>
              </a:rPr>
              <a:t>დაწესებულებაში</a:t>
            </a:r>
            <a:r>
              <a:rPr lang="en-US" sz="1100" dirty="0">
                <a:solidFill>
                  <a:schemeClr val="tx1"/>
                </a:solidFill>
              </a:rPr>
              <a:t>  (</a:t>
            </a:r>
            <a:r>
              <a:rPr lang="en-US" sz="1100" dirty="0" err="1">
                <a:solidFill>
                  <a:schemeClr val="tx1"/>
                </a:solidFill>
              </a:rPr>
              <a:t>სულ</a:t>
            </a:r>
            <a:r>
              <a:rPr lang="en-US" sz="1100" dirty="0">
                <a:solidFill>
                  <a:schemeClr val="tx1"/>
                </a:solidFill>
              </a:rPr>
              <a:t>  2  </a:t>
            </a:r>
            <a:r>
              <a:rPr lang="en-US" sz="1100" dirty="0" err="1">
                <a:solidFill>
                  <a:schemeClr val="tx1"/>
                </a:solidFill>
              </a:rPr>
              <a:t>სამედიცინო</a:t>
            </a:r>
            <a:r>
              <a:rPr lang="en-US" sz="1100" dirty="0">
                <a:solidFill>
                  <a:schemeClr val="tx1"/>
                </a:solidFill>
              </a:rPr>
              <a:t> </a:t>
            </a:r>
            <a:r>
              <a:rPr lang="en-US" sz="1100" dirty="0" err="1">
                <a:solidFill>
                  <a:schemeClr val="tx1"/>
                </a:solidFill>
              </a:rPr>
              <a:t>დაწესებულებაში</a:t>
            </a:r>
            <a:r>
              <a:rPr lang="en-US" sz="1100" dirty="0">
                <a:solidFill>
                  <a:schemeClr val="tx1"/>
                </a:solidFill>
              </a:rPr>
              <a:t>);  </a:t>
            </a:r>
            <a:endParaRPr lang="ka-GE" sz="1100" dirty="0" smtClean="0">
              <a:solidFill>
                <a:schemeClr val="tx1"/>
              </a:solidFill>
            </a:endParaRPr>
          </a:p>
          <a:p>
            <a:pPr algn="just">
              <a:lnSpc>
                <a:spcPct val="120000"/>
              </a:lnSpc>
            </a:pPr>
            <a:r>
              <a:rPr lang="en-US" sz="1100" dirty="0" smtClean="0">
                <a:solidFill>
                  <a:schemeClr val="tx1"/>
                </a:solidFill>
              </a:rPr>
              <a:t> </a:t>
            </a:r>
            <a:r>
              <a:rPr lang="ka-GE" sz="1100" dirty="0" smtClean="0">
                <a:solidFill>
                  <a:schemeClr val="tx1"/>
                </a:solidFill>
              </a:rPr>
              <a:t>2. ს</a:t>
            </a:r>
            <a:r>
              <a:rPr lang="en-US" sz="1100" dirty="0" err="1">
                <a:solidFill>
                  <a:schemeClr val="tx1"/>
                </a:solidFill>
              </a:rPr>
              <a:t>პეციალიზებული</a:t>
            </a:r>
            <a:r>
              <a:rPr lang="en-US" sz="1100" dirty="0">
                <a:solidFill>
                  <a:schemeClr val="tx1"/>
                </a:solidFill>
              </a:rPr>
              <a:t> </a:t>
            </a:r>
            <a:r>
              <a:rPr lang="en-US" sz="1100" dirty="0" err="1">
                <a:solidFill>
                  <a:schemeClr val="tx1"/>
                </a:solidFill>
              </a:rPr>
              <a:t>მოვლის</a:t>
            </a:r>
            <a:r>
              <a:rPr lang="en-US" sz="1100" dirty="0">
                <a:solidFill>
                  <a:schemeClr val="tx1"/>
                </a:solidFill>
              </a:rPr>
              <a:t> (II) </a:t>
            </a:r>
            <a:r>
              <a:rPr lang="en-US" sz="1100" dirty="0" err="1">
                <a:solidFill>
                  <a:schemeClr val="tx1"/>
                </a:solidFill>
              </a:rPr>
              <a:t>დონის</a:t>
            </a:r>
            <a:r>
              <a:rPr lang="en-US" sz="1100" dirty="0">
                <a:solidFill>
                  <a:schemeClr val="tx1"/>
                </a:solidFill>
              </a:rPr>
              <a:t>  </a:t>
            </a:r>
            <a:r>
              <a:rPr lang="en-US" sz="1100" dirty="0" err="1">
                <a:solidFill>
                  <a:schemeClr val="tx1"/>
                </a:solidFill>
              </a:rPr>
              <a:t>სერვისის</a:t>
            </a:r>
            <a:r>
              <a:rPr lang="en-US" sz="1100" dirty="0">
                <a:solidFill>
                  <a:schemeClr val="tx1"/>
                </a:solidFill>
              </a:rPr>
              <a:t> </a:t>
            </a:r>
            <a:r>
              <a:rPr lang="en-US" sz="1100" dirty="0" err="1">
                <a:solidFill>
                  <a:schemeClr val="tx1"/>
                </a:solidFill>
              </a:rPr>
              <a:t>მიმწოდებელი</a:t>
            </a:r>
            <a:r>
              <a:rPr lang="en-US" sz="1100" dirty="0">
                <a:solidFill>
                  <a:schemeClr val="tx1"/>
                </a:solidFill>
              </a:rPr>
              <a:t> </a:t>
            </a:r>
            <a:r>
              <a:rPr lang="en-US" sz="1100" dirty="0" err="1">
                <a:solidFill>
                  <a:schemeClr val="tx1"/>
                </a:solidFill>
              </a:rPr>
              <a:t>დაწესებულების</a:t>
            </a:r>
            <a:r>
              <a:rPr lang="en-US" sz="1100" dirty="0">
                <a:solidFill>
                  <a:schemeClr val="tx1"/>
                </a:solidFill>
              </a:rPr>
              <a:t> </a:t>
            </a:r>
            <a:r>
              <a:rPr lang="en-US" sz="1100" dirty="0" err="1">
                <a:solidFill>
                  <a:schemeClr val="tx1"/>
                </a:solidFill>
              </a:rPr>
              <a:t>მეან-გინეკოლოგი</a:t>
            </a:r>
            <a:r>
              <a:rPr lang="en-US" sz="1100" dirty="0">
                <a:solidFill>
                  <a:schemeClr val="tx1"/>
                </a:solidFill>
              </a:rPr>
              <a:t>, </a:t>
            </a:r>
            <a:r>
              <a:rPr lang="en-US" sz="1100" dirty="0" err="1">
                <a:solidFill>
                  <a:schemeClr val="tx1"/>
                </a:solidFill>
              </a:rPr>
              <a:t>ნეონატოლოგი</a:t>
            </a:r>
            <a:r>
              <a:rPr lang="en-US" sz="1100" dirty="0">
                <a:solidFill>
                  <a:schemeClr val="tx1"/>
                </a:solidFill>
              </a:rPr>
              <a:t> </a:t>
            </a:r>
            <a:r>
              <a:rPr lang="en-US" sz="1100" dirty="0" err="1">
                <a:solidFill>
                  <a:schemeClr val="tx1"/>
                </a:solidFill>
              </a:rPr>
              <a:t>და</a:t>
            </a:r>
            <a:r>
              <a:rPr lang="en-US" sz="1100" dirty="0">
                <a:solidFill>
                  <a:schemeClr val="tx1"/>
                </a:solidFill>
              </a:rPr>
              <a:t> </a:t>
            </a:r>
            <a:r>
              <a:rPr lang="en-US" sz="1100" dirty="0" err="1">
                <a:solidFill>
                  <a:schemeClr val="tx1"/>
                </a:solidFill>
              </a:rPr>
              <a:t>ანესთეზიოლოგ-რეანიმატოლოგი</a:t>
            </a:r>
            <a:r>
              <a:rPr lang="en-US" sz="1100" dirty="0">
                <a:solidFill>
                  <a:schemeClr val="tx1"/>
                </a:solidFill>
              </a:rPr>
              <a:t>  </a:t>
            </a:r>
            <a:r>
              <a:rPr lang="en-US" sz="1100" dirty="0" err="1">
                <a:solidFill>
                  <a:schemeClr val="tx1"/>
                </a:solidFill>
              </a:rPr>
              <a:t>შესაძლებელია</a:t>
            </a:r>
            <a:r>
              <a:rPr lang="en-US" sz="1100" dirty="0">
                <a:solidFill>
                  <a:schemeClr val="tx1"/>
                </a:solidFill>
              </a:rPr>
              <a:t>, </a:t>
            </a:r>
            <a:r>
              <a:rPr lang="en-US" sz="1100" dirty="0" err="1">
                <a:solidFill>
                  <a:schemeClr val="tx1"/>
                </a:solidFill>
              </a:rPr>
              <a:t>დასაქმებულ</a:t>
            </a:r>
            <a:r>
              <a:rPr lang="en-US" sz="1100" dirty="0">
                <a:solidFill>
                  <a:schemeClr val="tx1"/>
                </a:solidFill>
              </a:rPr>
              <a:t> </a:t>
            </a:r>
            <a:r>
              <a:rPr lang="en-US" sz="1100" dirty="0" err="1">
                <a:solidFill>
                  <a:schemeClr val="tx1"/>
                </a:solidFill>
              </a:rPr>
              <a:t>იქნენ</a:t>
            </a:r>
            <a:r>
              <a:rPr lang="en-US" sz="1100" dirty="0">
                <a:solidFill>
                  <a:schemeClr val="tx1"/>
                </a:solidFill>
              </a:rPr>
              <a:t> </a:t>
            </a:r>
            <a:r>
              <a:rPr lang="en-US" sz="1100" dirty="0" err="1">
                <a:solidFill>
                  <a:schemeClr val="tx1"/>
                </a:solidFill>
              </a:rPr>
              <a:t>დამატებით</a:t>
            </a:r>
            <a:r>
              <a:rPr lang="en-US" sz="1100" dirty="0">
                <a:solidFill>
                  <a:schemeClr val="tx1"/>
                </a:solidFill>
              </a:rPr>
              <a:t> </a:t>
            </a:r>
            <a:r>
              <a:rPr lang="en-US" sz="1100" dirty="0" err="1">
                <a:solidFill>
                  <a:schemeClr val="tx1"/>
                </a:solidFill>
              </a:rPr>
              <a:t>სამედიცინო</a:t>
            </a:r>
            <a:r>
              <a:rPr lang="en-US" sz="1100" dirty="0">
                <a:solidFill>
                  <a:schemeClr val="tx1"/>
                </a:solidFill>
              </a:rPr>
              <a:t> </a:t>
            </a:r>
            <a:r>
              <a:rPr lang="en-US" sz="1100" dirty="0" err="1">
                <a:solidFill>
                  <a:schemeClr val="tx1"/>
                </a:solidFill>
              </a:rPr>
              <a:t>მომსახურების</a:t>
            </a:r>
            <a:r>
              <a:rPr lang="en-US" sz="1100" dirty="0">
                <a:solidFill>
                  <a:schemeClr val="tx1"/>
                </a:solidFill>
              </a:rPr>
              <a:t> </a:t>
            </a:r>
            <a:r>
              <a:rPr lang="en-US" sz="1100" dirty="0" err="1">
                <a:solidFill>
                  <a:schemeClr val="tx1"/>
                </a:solidFill>
              </a:rPr>
              <a:t>მიმწოდებელ</a:t>
            </a:r>
            <a:r>
              <a:rPr lang="en-US" sz="1100" dirty="0">
                <a:solidFill>
                  <a:schemeClr val="tx1"/>
                </a:solidFill>
              </a:rPr>
              <a:t> </a:t>
            </a:r>
            <a:r>
              <a:rPr lang="en-US" sz="1100" dirty="0" err="1">
                <a:solidFill>
                  <a:schemeClr val="tx1"/>
                </a:solidFill>
              </a:rPr>
              <a:t>სამედიცინო</a:t>
            </a:r>
            <a:r>
              <a:rPr lang="en-US" sz="1100" dirty="0">
                <a:solidFill>
                  <a:schemeClr val="tx1"/>
                </a:solidFill>
              </a:rPr>
              <a:t> </a:t>
            </a:r>
            <a:r>
              <a:rPr lang="en-US" sz="1100" dirty="0" err="1">
                <a:solidFill>
                  <a:schemeClr val="tx1"/>
                </a:solidFill>
              </a:rPr>
              <a:t>მომსახურების</a:t>
            </a:r>
            <a:r>
              <a:rPr lang="en-US" sz="1100" dirty="0">
                <a:solidFill>
                  <a:schemeClr val="tx1"/>
                </a:solidFill>
              </a:rPr>
              <a:t> </a:t>
            </a:r>
            <a:r>
              <a:rPr lang="en-US" sz="1100" dirty="0" err="1">
                <a:solidFill>
                  <a:schemeClr val="tx1"/>
                </a:solidFill>
              </a:rPr>
              <a:t>მიმწოდებელ</a:t>
            </a:r>
            <a:r>
              <a:rPr lang="en-US" sz="1100" dirty="0">
                <a:solidFill>
                  <a:schemeClr val="tx1"/>
                </a:solidFill>
              </a:rPr>
              <a:t> </a:t>
            </a:r>
            <a:r>
              <a:rPr lang="en-US" sz="1100" dirty="0" err="1">
                <a:solidFill>
                  <a:schemeClr val="tx1"/>
                </a:solidFill>
              </a:rPr>
              <a:t>კიდევ</a:t>
            </a:r>
            <a:r>
              <a:rPr lang="en-US" sz="1100" dirty="0">
                <a:solidFill>
                  <a:schemeClr val="tx1"/>
                </a:solidFill>
              </a:rPr>
              <a:t> </a:t>
            </a:r>
            <a:r>
              <a:rPr lang="en-US" sz="1100" dirty="0" err="1">
                <a:solidFill>
                  <a:schemeClr val="tx1"/>
                </a:solidFill>
              </a:rPr>
              <a:t>ერთ</a:t>
            </a:r>
            <a:r>
              <a:rPr lang="en-US" sz="1100" dirty="0">
                <a:solidFill>
                  <a:schemeClr val="tx1"/>
                </a:solidFill>
              </a:rPr>
              <a:t> </a:t>
            </a:r>
            <a:r>
              <a:rPr lang="en-US" sz="1100" dirty="0" err="1">
                <a:solidFill>
                  <a:schemeClr val="tx1"/>
                </a:solidFill>
              </a:rPr>
              <a:t>დაწესებულებაში</a:t>
            </a:r>
            <a:r>
              <a:rPr lang="en-US" sz="1100" dirty="0">
                <a:solidFill>
                  <a:schemeClr val="tx1"/>
                </a:solidFill>
              </a:rPr>
              <a:t>, 60 </a:t>
            </a:r>
            <a:r>
              <a:rPr lang="en-US" sz="1100" dirty="0" err="1">
                <a:solidFill>
                  <a:schemeClr val="tx1"/>
                </a:solidFill>
              </a:rPr>
              <a:t>კმ-ის</a:t>
            </a:r>
            <a:r>
              <a:rPr lang="en-US" sz="1100" dirty="0">
                <a:solidFill>
                  <a:schemeClr val="tx1"/>
                </a:solidFill>
              </a:rPr>
              <a:t> </a:t>
            </a:r>
            <a:r>
              <a:rPr lang="en-US" sz="1100" dirty="0" err="1">
                <a:solidFill>
                  <a:schemeClr val="tx1"/>
                </a:solidFill>
              </a:rPr>
              <a:t>დაშორებით</a:t>
            </a:r>
            <a:r>
              <a:rPr lang="ka-GE" sz="1100" dirty="0">
                <a:solidFill>
                  <a:schemeClr val="tx1"/>
                </a:solidFill>
              </a:rPr>
              <a:t>  (სულ 2 დაწესებულებაში</a:t>
            </a:r>
            <a:r>
              <a:rPr lang="ka-GE" sz="1100" dirty="0" smtClean="0">
                <a:solidFill>
                  <a:schemeClr val="tx1"/>
                </a:solidFill>
              </a:rPr>
              <a:t>);</a:t>
            </a:r>
          </a:p>
          <a:p>
            <a:pPr algn="just">
              <a:lnSpc>
                <a:spcPct val="120000"/>
              </a:lnSpc>
            </a:pPr>
            <a:r>
              <a:rPr lang="ka-GE" sz="1100" dirty="0" smtClean="0">
                <a:solidFill>
                  <a:schemeClr val="tx1"/>
                </a:solidFill>
              </a:rPr>
              <a:t>3. </a:t>
            </a:r>
            <a:r>
              <a:rPr lang="en-US" sz="1100" dirty="0" err="1" smtClean="0">
                <a:solidFill>
                  <a:schemeClr val="tx1"/>
                </a:solidFill>
              </a:rPr>
              <a:t>ბავშვთა</a:t>
            </a:r>
            <a:r>
              <a:rPr lang="en-US" sz="1100" dirty="0" smtClean="0">
                <a:solidFill>
                  <a:schemeClr val="tx1"/>
                </a:solidFill>
              </a:rPr>
              <a:t> </a:t>
            </a:r>
            <a:r>
              <a:rPr lang="en-US" sz="1100" dirty="0" err="1">
                <a:solidFill>
                  <a:schemeClr val="tx1"/>
                </a:solidFill>
              </a:rPr>
              <a:t>ქირურგი</a:t>
            </a:r>
            <a:r>
              <a:rPr lang="en-US" sz="1100" dirty="0">
                <a:solidFill>
                  <a:schemeClr val="tx1"/>
                </a:solidFill>
              </a:rPr>
              <a:t>, </a:t>
            </a:r>
            <a:r>
              <a:rPr lang="en-US" sz="1100" dirty="0" err="1">
                <a:solidFill>
                  <a:schemeClr val="tx1"/>
                </a:solidFill>
              </a:rPr>
              <a:t>ზოგადი</a:t>
            </a:r>
            <a:r>
              <a:rPr lang="en-US" sz="1100" dirty="0">
                <a:solidFill>
                  <a:schemeClr val="tx1"/>
                </a:solidFill>
              </a:rPr>
              <a:t> </a:t>
            </a:r>
            <a:r>
              <a:rPr lang="en-US" sz="1100" dirty="0" err="1">
                <a:solidFill>
                  <a:schemeClr val="tx1"/>
                </a:solidFill>
              </a:rPr>
              <a:t>ქირურგი</a:t>
            </a:r>
            <a:r>
              <a:rPr lang="en-US" sz="1100" dirty="0">
                <a:solidFill>
                  <a:schemeClr val="tx1"/>
                </a:solidFill>
              </a:rPr>
              <a:t>, </a:t>
            </a:r>
            <a:r>
              <a:rPr lang="en-US" sz="1100" dirty="0" err="1">
                <a:solidFill>
                  <a:schemeClr val="tx1"/>
                </a:solidFill>
              </a:rPr>
              <a:t>რადიოლოგი</a:t>
            </a:r>
            <a:r>
              <a:rPr lang="en-US" sz="1100" dirty="0">
                <a:solidFill>
                  <a:schemeClr val="tx1"/>
                </a:solidFill>
              </a:rPr>
              <a:t> (</a:t>
            </a:r>
            <a:r>
              <a:rPr lang="en-US" sz="1100" dirty="0" err="1">
                <a:solidFill>
                  <a:schemeClr val="tx1"/>
                </a:solidFill>
              </a:rPr>
              <a:t>ექოკარდიოგრაფიული</a:t>
            </a:r>
            <a:r>
              <a:rPr lang="en-US" sz="1100" dirty="0">
                <a:solidFill>
                  <a:schemeClr val="tx1"/>
                </a:solidFill>
              </a:rPr>
              <a:t> </a:t>
            </a:r>
            <a:r>
              <a:rPr lang="en-US" sz="1100" dirty="0" err="1">
                <a:solidFill>
                  <a:schemeClr val="tx1"/>
                </a:solidFill>
              </a:rPr>
              <a:t>კვლევის</a:t>
            </a:r>
            <a:r>
              <a:rPr lang="en-US" sz="1100" dirty="0">
                <a:solidFill>
                  <a:schemeClr val="tx1"/>
                </a:solidFill>
              </a:rPr>
              <a:t>  </a:t>
            </a:r>
            <a:r>
              <a:rPr lang="en-US" sz="1100" dirty="0" err="1">
                <a:solidFill>
                  <a:schemeClr val="tx1"/>
                </a:solidFill>
              </a:rPr>
              <a:t>სპეციალისტი</a:t>
            </a:r>
            <a:r>
              <a:rPr lang="en-US" sz="1100" dirty="0">
                <a:solidFill>
                  <a:schemeClr val="tx1"/>
                </a:solidFill>
              </a:rPr>
              <a:t>)-   </a:t>
            </a:r>
            <a:r>
              <a:rPr lang="en-US" sz="1100" dirty="0" err="1">
                <a:solidFill>
                  <a:schemeClr val="tx1"/>
                </a:solidFill>
              </a:rPr>
              <a:t>შესაძლებელია</a:t>
            </a:r>
            <a:r>
              <a:rPr lang="en-US" sz="1100" dirty="0">
                <a:solidFill>
                  <a:schemeClr val="tx1"/>
                </a:solidFill>
              </a:rPr>
              <a:t>, </a:t>
            </a:r>
            <a:r>
              <a:rPr lang="en-US" sz="1100" dirty="0" err="1">
                <a:solidFill>
                  <a:schemeClr val="tx1"/>
                </a:solidFill>
              </a:rPr>
              <a:t>დასაქმებული</a:t>
            </a:r>
            <a:r>
              <a:rPr lang="en-US" sz="1100" dirty="0">
                <a:solidFill>
                  <a:schemeClr val="tx1"/>
                </a:solidFill>
              </a:rPr>
              <a:t> </a:t>
            </a:r>
            <a:r>
              <a:rPr lang="en-US" sz="1100" dirty="0" err="1">
                <a:solidFill>
                  <a:schemeClr val="tx1"/>
                </a:solidFill>
              </a:rPr>
              <a:t>იყოს</a:t>
            </a:r>
            <a:r>
              <a:rPr lang="en-US" sz="1100" dirty="0">
                <a:solidFill>
                  <a:schemeClr val="tx1"/>
                </a:solidFill>
              </a:rPr>
              <a:t>  2 </a:t>
            </a:r>
            <a:r>
              <a:rPr lang="en-US" sz="1100" dirty="0" err="1">
                <a:solidFill>
                  <a:schemeClr val="tx1"/>
                </a:solidFill>
              </a:rPr>
              <a:t>სხვა</a:t>
            </a:r>
            <a:r>
              <a:rPr lang="en-US" sz="1100" dirty="0">
                <a:solidFill>
                  <a:schemeClr val="tx1"/>
                </a:solidFill>
              </a:rPr>
              <a:t> </a:t>
            </a:r>
            <a:r>
              <a:rPr lang="en-US" sz="1100" dirty="0" err="1">
                <a:solidFill>
                  <a:schemeClr val="tx1"/>
                </a:solidFill>
              </a:rPr>
              <a:t>სამედიცინო</a:t>
            </a:r>
            <a:r>
              <a:rPr lang="en-US" sz="1100" dirty="0">
                <a:solidFill>
                  <a:schemeClr val="tx1"/>
                </a:solidFill>
              </a:rPr>
              <a:t> </a:t>
            </a:r>
            <a:r>
              <a:rPr lang="en-US" sz="1100" dirty="0" err="1">
                <a:solidFill>
                  <a:schemeClr val="tx1"/>
                </a:solidFill>
              </a:rPr>
              <a:t>დაწესებულებაში</a:t>
            </a:r>
            <a:r>
              <a:rPr lang="en-US" sz="1100" dirty="0">
                <a:solidFill>
                  <a:schemeClr val="tx1"/>
                </a:solidFill>
              </a:rPr>
              <a:t>, 60 </a:t>
            </a:r>
            <a:r>
              <a:rPr lang="en-US" sz="1100" dirty="0" err="1">
                <a:solidFill>
                  <a:schemeClr val="tx1"/>
                </a:solidFill>
              </a:rPr>
              <a:t>კმ-ის</a:t>
            </a:r>
            <a:r>
              <a:rPr lang="en-US" sz="1100" dirty="0">
                <a:solidFill>
                  <a:schemeClr val="tx1"/>
                </a:solidFill>
              </a:rPr>
              <a:t> </a:t>
            </a:r>
            <a:r>
              <a:rPr lang="en-US" sz="1100" dirty="0" err="1">
                <a:solidFill>
                  <a:schemeClr val="tx1"/>
                </a:solidFill>
              </a:rPr>
              <a:t>დაშორებით</a:t>
            </a:r>
            <a:r>
              <a:rPr lang="ka-GE" sz="1100" dirty="0">
                <a:solidFill>
                  <a:schemeClr val="tx1"/>
                </a:solidFill>
              </a:rPr>
              <a:t>  </a:t>
            </a:r>
            <a:r>
              <a:rPr lang="en-US" sz="1100" dirty="0">
                <a:solidFill>
                  <a:schemeClr val="tx1"/>
                </a:solidFill>
              </a:rPr>
              <a:t> (</a:t>
            </a:r>
            <a:r>
              <a:rPr lang="en-US" sz="1100" dirty="0" err="1">
                <a:solidFill>
                  <a:schemeClr val="tx1"/>
                </a:solidFill>
              </a:rPr>
              <a:t>სულ</a:t>
            </a:r>
            <a:r>
              <a:rPr lang="en-US" sz="1100" dirty="0">
                <a:solidFill>
                  <a:schemeClr val="tx1"/>
                </a:solidFill>
              </a:rPr>
              <a:t>   3 </a:t>
            </a:r>
            <a:r>
              <a:rPr lang="en-US" sz="1100" dirty="0" err="1">
                <a:solidFill>
                  <a:schemeClr val="tx1"/>
                </a:solidFill>
              </a:rPr>
              <a:t>დაწესებულებაში</a:t>
            </a:r>
            <a:r>
              <a:rPr lang="en-US" sz="1100" dirty="0">
                <a:solidFill>
                  <a:schemeClr val="tx1"/>
                </a:solidFill>
              </a:rPr>
              <a:t>) - </a:t>
            </a:r>
            <a:r>
              <a:rPr lang="en-US" sz="1100" dirty="0" err="1">
                <a:solidFill>
                  <a:schemeClr val="tx1"/>
                </a:solidFill>
              </a:rPr>
              <a:t>გამონაკლისია</a:t>
            </a:r>
            <a:r>
              <a:rPr lang="en-US" sz="1100" dirty="0">
                <a:solidFill>
                  <a:schemeClr val="tx1"/>
                </a:solidFill>
              </a:rPr>
              <a:t>  </a:t>
            </a:r>
            <a:r>
              <a:rPr lang="en-US" sz="1100" dirty="0" err="1">
                <a:solidFill>
                  <a:schemeClr val="tx1"/>
                </a:solidFill>
              </a:rPr>
              <a:t>მაღალმთიანი</a:t>
            </a:r>
            <a:r>
              <a:rPr lang="en-US" sz="1100" dirty="0">
                <a:solidFill>
                  <a:schemeClr val="tx1"/>
                </a:solidFill>
              </a:rPr>
              <a:t>  </a:t>
            </a:r>
            <a:r>
              <a:rPr lang="en-US" sz="1100" dirty="0" err="1">
                <a:solidFill>
                  <a:schemeClr val="tx1"/>
                </a:solidFill>
              </a:rPr>
              <a:t>რეგიონები</a:t>
            </a:r>
            <a:r>
              <a:rPr lang="en-US" sz="1100" dirty="0">
                <a:solidFill>
                  <a:schemeClr val="tx1"/>
                </a:solidFill>
              </a:rPr>
              <a:t>. </a:t>
            </a:r>
            <a:r>
              <a:rPr lang="ka-GE" sz="1100" dirty="0" smtClean="0">
                <a:solidFill>
                  <a:schemeClr val="tx1"/>
                </a:solidFill>
              </a:rPr>
              <a:t> </a:t>
            </a:r>
            <a:endParaRPr lang="ka-GE" sz="1100" dirty="0" smtClean="0">
              <a:solidFill>
                <a:schemeClr val="tx1"/>
              </a:solidFill>
            </a:endParaRPr>
          </a:p>
          <a:p>
            <a:pPr algn="just">
              <a:lnSpc>
                <a:spcPct val="120000"/>
              </a:lnSpc>
            </a:pPr>
            <a:r>
              <a:rPr lang="ka-GE" sz="1100" dirty="0" smtClean="0">
                <a:solidFill>
                  <a:schemeClr val="tx1"/>
                </a:solidFill>
              </a:rPr>
              <a:t>4. </a:t>
            </a:r>
            <a:r>
              <a:rPr lang="en-US" sz="1100" dirty="0" err="1" smtClean="0">
                <a:solidFill>
                  <a:schemeClr val="tx1"/>
                </a:solidFill>
              </a:rPr>
              <a:t>სუბსპეციალიზებული</a:t>
            </a:r>
            <a:r>
              <a:rPr lang="en-US" sz="1100" dirty="0" smtClean="0">
                <a:solidFill>
                  <a:schemeClr val="tx1"/>
                </a:solidFill>
              </a:rPr>
              <a:t> </a:t>
            </a:r>
            <a:r>
              <a:rPr lang="en-US" sz="1100" dirty="0" err="1">
                <a:solidFill>
                  <a:schemeClr val="tx1"/>
                </a:solidFill>
              </a:rPr>
              <a:t>მოვლის</a:t>
            </a:r>
            <a:r>
              <a:rPr lang="en-US" sz="1100" dirty="0">
                <a:solidFill>
                  <a:schemeClr val="tx1"/>
                </a:solidFill>
              </a:rPr>
              <a:t> (III) </a:t>
            </a:r>
            <a:r>
              <a:rPr lang="en-US" sz="1100" dirty="0" err="1">
                <a:solidFill>
                  <a:schemeClr val="tx1"/>
                </a:solidFill>
              </a:rPr>
              <a:t>დონის</a:t>
            </a:r>
            <a:r>
              <a:rPr lang="en-US" sz="1100" dirty="0">
                <a:solidFill>
                  <a:schemeClr val="tx1"/>
                </a:solidFill>
              </a:rPr>
              <a:t> </a:t>
            </a:r>
            <a:r>
              <a:rPr lang="en-US" sz="1100" dirty="0" err="1">
                <a:solidFill>
                  <a:schemeClr val="tx1"/>
                </a:solidFill>
              </a:rPr>
              <a:t>სერვისის</a:t>
            </a:r>
            <a:r>
              <a:rPr lang="en-US" sz="1100" dirty="0">
                <a:solidFill>
                  <a:schemeClr val="tx1"/>
                </a:solidFill>
              </a:rPr>
              <a:t> </a:t>
            </a:r>
            <a:r>
              <a:rPr lang="en-US" sz="1100" dirty="0" err="1">
                <a:solidFill>
                  <a:schemeClr val="tx1"/>
                </a:solidFill>
              </a:rPr>
              <a:t>მიმწოდებელი</a:t>
            </a:r>
            <a:r>
              <a:rPr lang="en-US" sz="1100" dirty="0">
                <a:solidFill>
                  <a:schemeClr val="tx1"/>
                </a:solidFill>
              </a:rPr>
              <a:t> </a:t>
            </a:r>
            <a:r>
              <a:rPr lang="en-US" sz="1100" dirty="0" err="1">
                <a:solidFill>
                  <a:schemeClr val="tx1"/>
                </a:solidFill>
              </a:rPr>
              <a:t>დაწესებულების</a:t>
            </a:r>
            <a:r>
              <a:rPr lang="en-US" sz="1100" dirty="0">
                <a:solidFill>
                  <a:schemeClr val="tx1"/>
                </a:solidFill>
              </a:rPr>
              <a:t> </a:t>
            </a:r>
            <a:r>
              <a:rPr lang="en-US" sz="1100" dirty="0" err="1">
                <a:solidFill>
                  <a:schemeClr val="tx1"/>
                </a:solidFill>
              </a:rPr>
              <a:t>მეან-გინეკოლოგი</a:t>
            </a:r>
            <a:r>
              <a:rPr lang="en-US" sz="1100" dirty="0">
                <a:solidFill>
                  <a:schemeClr val="tx1"/>
                </a:solidFill>
              </a:rPr>
              <a:t>, </a:t>
            </a:r>
            <a:r>
              <a:rPr lang="en-US" sz="1100" dirty="0" err="1">
                <a:solidFill>
                  <a:schemeClr val="tx1"/>
                </a:solidFill>
              </a:rPr>
              <a:t>ნეონატოლოგი</a:t>
            </a:r>
            <a:r>
              <a:rPr lang="en-US" sz="1100" dirty="0">
                <a:solidFill>
                  <a:schemeClr val="tx1"/>
                </a:solidFill>
              </a:rPr>
              <a:t> </a:t>
            </a:r>
            <a:r>
              <a:rPr lang="en-US" sz="1100" dirty="0" err="1">
                <a:solidFill>
                  <a:schemeClr val="tx1"/>
                </a:solidFill>
              </a:rPr>
              <a:t>და</a:t>
            </a:r>
            <a:r>
              <a:rPr lang="en-US" sz="1100" dirty="0">
                <a:solidFill>
                  <a:schemeClr val="tx1"/>
                </a:solidFill>
              </a:rPr>
              <a:t> </a:t>
            </a:r>
            <a:r>
              <a:rPr lang="en-US" sz="1100" dirty="0" err="1">
                <a:solidFill>
                  <a:schemeClr val="tx1"/>
                </a:solidFill>
              </a:rPr>
              <a:t>ანესთეზიოლოგ-რეანიმატოლოგი</a:t>
            </a:r>
            <a:r>
              <a:rPr lang="en-US" sz="1100" dirty="0">
                <a:solidFill>
                  <a:schemeClr val="tx1"/>
                </a:solidFill>
              </a:rPr>
              <a:t>  </a:t>
            </a:r>
            <a:r>
              <a:rPr lang="en-US" sz="1100" dirty="0" err="1">
                <a:solidFill>
                  <a:schemeClr val="tx1"/>
                </a:solidFill>
              </a:rPr>
              <a:t>შესაძლებელია</a:t>
            </a:r>
            <a:r>
              <a:rPr lang="en-US" sz="1100" dirty="0">
                <a:solidFill>
                  <a:schemeClr val="tx1"/>
                </a:solidFill>
              </a:rPr>
              <a:t>, </a:t>
            </a:r>
            <a:r>
              <a:rPr lang="en-US" sz="1100" dirty="0" err="1">
                <a:solidFill>
                  <a:schemeClr val="tx1"/>
                </a:solidFill>
              </a:rPr>
              <a:t>დასაქმებულ</a:t>
            </a:r>
            <a:r>
              <a:rPr lang="en-US" sz="1100" dirty="0">
                <a:solidFill>
                  <a:schemeClr val="tx1"/>
                </a:solidFill>
              </a:rPr>
              <a:t> </a:t>
            </a:r>
            <a:r>
              <a:rPr lang="en-US" sz="1100" dirty="0" err="1">
                <a:solidFill>
                  <a:schemeClr val="tx1"/>
                </a:solidFill>
              </a:rPr>
              <a:t>იქნენ</a:t>
            </a:r>
            <a:r>
              <a:rPr lang="en-US" sz="1100" dirty="0">
                <a:solidFill>
                  <a:schemeClr val="tx1"/>
                </a:solidFill>
              </a:rPr>
              <a:t> </a:t>
            </a:r>
            <a:r>
              <a:rPr lang="en-US" sz="1100" dirty="0" err="1">
                <a:solidFill>
                  <a:schemeClr val="tx1"/>
                </a:solidFill>
              </a:rPr>
              <a:t>დამატებით</a:t>
            </a:r>
            <a:r>
              <a:rPr lang="en-US" sz="1100" dirty="0">
                <a:solidFill>
                  <a:schemeClr val="tx1"/>
                </a:solidFill>
              </a:rPr>
              <a:t> </a:t>
            </a:r>
            <a:r>
              <a:rPr lang="en-US" sz="1100" dirty="0" err="1">
                <a:solidFill>
                  <a:schemeClr val="tx1"/>
                </a:solidFill>
              </a:rPr>
              <a:t>სამედიცინო</a:t>
            </a:r>
            <a:r>
              <a:rPr lang="en-US" sz="1100" dirty="0">
                <a:solidFill>
                  <a:schemeClr val="tx1"/>
                </a:solidFill>
              </a:rPr>
              <a:t> </a:t>
            </a:r>
            <a:r>
              <a:rPr lang="en-US" sz="1100" dirty="0" err="1">
                <a:solidFill>
                  <a:schemeClr val="tx1"/>
                </a:solidFill>
              </a:rPr>
              <a:t>მომსახურების</a:t>
            </a:r>
            <a:r>
              <a:rPr lang="en-US" sz="1100" dirty="0">
                <a:solidFill>
                  <a:schemeClr val="tx1"/>
                </a:solidFill>
              </a:rPr>
              <a:t> </a:t>
            </a:r>
            <a:r>
              <a:rPr lang="en-US" sz="1100" dirty="0" err="1">
                <a:solidFill>
                  <a:schemeClr val="tx1"/>
                </a:solidFill>
              </a:rPr>
              <a:t>მიმწოდებელ</a:t>
            </a:r>
            <a:r>
              <a:rPr lang="en-US" sz="1100" dirty="0">
                <a:solidFill>
                  <a:schemeClr val="tx1"/>
                </a:solidFill>
              </a:rPr>
              <a:t> </a:t>
            </a:r>
            <a:r>
              <a:rPr lang="en-US" sz="1100" dirty="0" err="1">
                <a:solidFill>
                  <a:schemeClr val="tx1"/>
                </a:solidFill>
              </a:rPr>
              <a:t>სამედიცინო</a:t>
            </a:r>
            <a:r>
              <a:rPr lang="en-US" sz="1100" dirty="0">
                <a:solidFill>
                  <a:schemeClr val="tx1"/>
                </a:solidFill>
              </a:rPr>
              <a:t> </a:t>
            </a:r>
            <a:r>
              <a:rPr lang="en-US" sz="1100" dirty="0" err="1">
                <a:solidFill>
                  <a:schemeClr val="tx1"/>
                </a:solidFill>
              </a:rPr>
              <a:t>მომსახურების</a:t>
            </a:r>
            <a:r>
              <a:rPr lang="en-US" sz="1100" dirty="0">
                <a:solidFill>
                  <a:schemeClr val="tx1"/>
                </a:solidFill>
              </a:rPr>
              <a:t> </a:t>
            </a:r>
            <a:r>
              <a:rPr lang="en-US" sz="1100" dirty="0" err="1">
                <a:solidFill>
                  <a:schemeClr val="tx1"/>
                </a:solidFill>
              </a:rPr>
              <a:t>მიმწოდებელ</a:t>
            </a:r>
            <a:r>
              <a:rPr lang="en-US" sz="1100" dirty="0">
                <a:solidFill>
                  <a:schemeClr val="tx1"/>
                </a:solidFill>
              </a:rPr>
              <a:t> </a:t>
            </a:r>
            <a:r>
              <a:rPr lang="en-US" sz="1100" dirty="0" err="1">
                <a:solidFill>
                  <a:schemeClr val="tx1"/>
                </a:solidFill>
              </a:rPr>
              <a:t>კიდევ</a:t>
            </a:r>
            <a:r>
              <a:rPr lang="en-US" sz="1100" dirty="0">
                <a:solidFill>
                  <a:schemeClr val="tx1"/>
                </a:solidFill>
              </a:rPr>
              <a:t> </a:t>
            </a:r>
            <a:r>
              <a:rPr lang="en-US" sz="1100" dirty="0" err="1">
                <a:solidFill>
                  <a:schemeClr val="tx1"/>
                </a:solidFill>
              </a:rPr>
              <a:t>ერთ</a:t>
            </a:r>
            <a:r>
              <a:rPr lang="en-US" sz="1100" dirty="0">
                <a:solidFill>
                  <a:schemeClr val="tx1"/>
                </a:solidFill>
              </a:rPr>
              <a:t> </a:t>
            </a:r>
            <a:r>
              <a:rPr lang="en-US" sz="1100" dirty="0" err="1">
                <a:solidFill>
                  <a:schemeClr val="tx1"/>
                </a:solidFill>
              </a:rPr>
              <a:t>დაწესებულებაში</a:t>
            </a:r>
            <a:r>
              <a:rPr lang="ka-GE" sz="1100" dirty="0">
                <a:solidFill>
                  <a:schemeClr val="tx1"/>
                </a:solidFill>
              </a:rPr>
              <a:t>,  </a:t>
            </a:r>
            <a:r>
              <a:rPr lang="en-US" sz="1100" dirty="0">
                <a:solidFill>
                  <a:schemeClr val="tx1"/>
                </a:solidFill>
              </a:rPr>
              <a:t> 60 </a:t>
            </a:r>
            <a:r>
              <a:rPr lang="en-US" sz="1100" dirty="0" err="1">
                <a:solidFill>
                  <a:schemeClr val="tx1"/>
                </a:solidFill>
              </a:rPr>
              <a:t>კმ-ის</a:t>
            </a:r>
            <a:r>
              <a:rPr lang="en-US" sz="1100" dirty="0">
                <a:solidFill>
                  <a:schemeClr val="tx1"/>
                </a:solidFill>
              </a:rPr>
              <a:t> </a:t>
            </a:r>
            <a:r>
              <a:rPr lang="en-US" sz="1100" dirty="0" err="1">
                <a:solidFill>
                  <a:schemeClr val="tx1"/>
                </a:solidFill>
              </a:rPr>
              <a:t>დაშორებით</a:t>
            </a:r>
            <a:r>
              <a:rPr lang="en-US" sz="1100" dirty="0" smtClean="0">
                <a:solidFill>
                  <a:schemeClr val="tx1"/>
                </a:solidFill>
              </a:rPr>
              <a:t>; </a:t>
            </a:r>
            <a:endParaRPr lang="ka-GE" sz="1100" dirty="0" smtClean="0">
              <a:solidFill>
                <a:schemeClr val="tx1"/>
              </a:solidFill>
            </a:endParaRPr>
          </a:p>
          <a:p>
            <a:pPr algn="just">
              <a:lnSpc>
                <a:spcPct val="120000"/>
              </a:lnSpc>
            </a:pPr>
            <a:r>
              <a:rPr lang="ka-GE" sz="1100" dirty="0" smtClean="0">
                <a:solidFill>
                  <a:schemeClr val="tx1"/>
                </a:solidFill>
              </a:rPr>
              <a:t>5. </a:t>
            </a:r>
            <a:r>
              <a:rPr lang="en-US" sz="1100" dirty="0" smtClean="0">
                <a:solidFill>
                  <a:schemeClr val="tx1"/>
                </a:solidFill>
              </a:rPr>
              <a:t>III </a:t>
            </a:r>
            <a:r>
              <a:rPr lang="en-US" sz="1100" dirty="0" err="1">
                <a:solidFill>
                  <a:schemeClr val="tx1"/>
                </a:solidFill>
              </a:rPr>
              <a:t>დონის</a:t>
            </a:r>
            <a:r>
              <a:rPr lang="en-US" sz="1100" dirty="0">
                <a:solidFill>
                  <a:schemeClr val="tx1"/>
                </a:solidFill>
              </a:rPr>
              <a:t> </a:t>
            </a:r>
            <a:r>
              <a:rPr lang="en-US" sz="1100" dirty="0" err="1">
                <a:solidFill>
                  <a:schemeClr val="tx1"/>
                </a:solidFill>
              </a:rPr>
              <a:t>სერვისის</a:t>
            </a:r>
            <a:r>
              <a:rPr lang="en-US" sz="1100" dirty="0">
                <a:solidFill>
                  <a:schemeClr val="tx1"/>
                </a:solidFill>
              </a:rPr>
              <a:t> </a:t>
            </a:r>
            <a:r>
              <a:rPr lang="en-US" sz="1100" dirty="0" err="1">
                <a:solidFill>
                  <a:schemeClr val="tx1"/>
                </a:solidFill>
              </a:rPr>
              <a:t>მიმწოდებელი</a:t>
            </a:r>
            <a:r>
              <a:rPr lang="en-US" sz="1100" dirty="0">
                <a:solidFill>
                  <a:schemeClr val="tx1"/>
                </a:solidFill>
              </a:rPr>
              <a:t> </a:t>
            </a:r>
            <a:r>
              <a:rPr lang="en-US" sz="1100" dirty="0" err="1">
                <a:solidFill>
                  <a:schemeClr val="tx1"/>
                </a:solidFill>
              </a:rPr>
              <a:t>დაწესებულების</a:t>
            </a:r>
            <a:r>
              <a:rPr lang="en-US" sz="1100" dirty="0">
                <a:solidFill>
                  <a:schemeClr val="tx1"/>
                </a:solidFill>
              </a:rPr>
              <a:t> </a:t>
            </a:r>
            <a:r>
              <a:rPr lang="en-US" sz="1100" dirty="0" err="1">
                <a:solidFill>
                  <a:schemeClr val="tx1"/>
                </a:solidFill>
              </a:rPr>
              <a:t>ექიმი</a:t>
            </a:r>
            <a:r>
              <a:rPr lang="en-US" sz="1100" dirty="0">
                <a:solidFill>
                  <a:schemeClr val="tx1"/>
                </a:solidFill>
              </a:rPr>
              <a:t> -</a:t>
            </a:r>
            <a:r>
              <a:rPr lang="en-US" sz="1100" dirty="0" err="1">
                <a:solidFill>
                  <a:schemeClr val="tx1"/>
                </a:solidFill>
              </a:rPr>
              <a:t>სპეციალისტები</a:t>
            </a:r>
            <a:r>
              <a:rPr lang="en-US" sz="1100" dirty="0">
                <a:solidFill>
                  <a:schemeClr val="tx1"/>
                </a:solidFill>
              </a:rPr>
              <a:t> - </a:t>
            </a:r>
            <a:r>
              <a:rPr lang="en-US" sz="1100" dirty="0" err="1">
                <a:solidFill>
                  <a:schemeClr val="tx1"/>
                </a:solidFill>
              </a:rPr>
              <a:t>რადიოლოგი</a:t>
            </a:r>
            <a:r>
              <a:rPr lang="en-US" sz="1100" dirty="0">
                <a:solidFill>
                  <a:schemeClr val="tx1"/>
                </a:solidFill>
              </a:rPr>
              <a:t> (</a:t>
            </a:r>
            <a:r>
              <a:rPr lang="en-US" sz="1100" dirty="0" err="1">
                <a:solidFill>
                  <a:schemeClr val="tx1"/>
                </a:solidFill>
              </a:rPr>
              <a:t>ექოკარდიოგრაფიული</a:t>
            </a:r>
            <a:r>
              <a:rPr lang="en-US" sz="1100" dirty="0">
                <a:solidFill>
                  <a:schemeClr val="tx1"/>
                </a:solidFill>
              </a:rPr>
              <a:t> </a:t>
            </a:r>
            <a:r>
              <a:rPr lang="en-US" sz="1100" dirty="0" err="1">
                <a:solidFill>
                  <a:schemeClr val="tx1"/>
                </a:solidFill>
              </a:rPr>
              <a:t>კვლევის</a:t>
            </a:r>
            <a:r>
              <a:rPr lang="en-US" sz="1100" dirty="0">
                <a:solidFill>
                  <a:schemeClr val="tx1"/>
                </a:solidFill>
              </a:rPr>
              <a:t>  </a:t>
            </a:r>
            <a:r>
              <a:rPr lang="en-US" sz="1100" dirty="0" err="1">
                <a:solidFill>
                  <a:schemeClr val="tx1"/>
                </a:solidFill>
              </a:rPr>
              <a:t>სპეციალისტი</a:t>
            </a:r>
            <a:r>
              <a:rPr lang="en-US" sz="1100" dirty="0">
                <a:solidFill>
                  <a:schemeClr val="tx1"/>
                </a:solidFill>
              </a:rPr>
              <a:t>)-</a:t>
            </a:r>
            <a:r>
              <a:rPr lang="en-US" sz="1100" dirty="0" err="1">
                <a:solidFill>
                  <a:schemeClr val="tx1"/>
                </a:solidFill>
              </a:rPr>
              <a:t>ადგილზე</a:t>
            </a:r>
            <a:r>
              <a:rPr lang="en-US" sz="1100" dirty="0">
                <a:solidFill>
                  <a:schemeClr val="tx1"/>
                </a:solidFill>
              </a:rPr>
              <a:t> 24-საათიანი </a:t>
            </a:r>
            <a:r>
              <a:rPr lang="en-US" sz="1100" dirty="0" err="1">
                <a:solidFill>
                  <a:schemeClr val="tx1"/>
                </a:solidFill>
              </a:rPr>
              <a:t>უწყვეტი</a:t>
            </a:r>
            <a:r>
              <a:rPr lang="en-US" sz="1100" dirty="0">
                <a:solidFill>
                  <a:schemeClr val="tx1"/>
                </a:solidFill>
              </a:rPr>
              <a:t>  </a:t>
            </a:r>
            <a:r>
              <a:rPr lang="en-US" sz="1100" dirty="0" err="1">
                <a:solidFill>
                  <a:schemeClr val="tx1"/>
                </a:solidFill>
              </a:rPr>
              <a:t>ხელმისაწვდომობით</a:t>
            </a:r>
            <a:r>
              <a:rPr lang="en-US" sz="1100" dirty="0">
                <a:solidFill>
                  <a:schemeClr val="tx1"/>
                </a:solidFill>
              </a:rPr>
              <a:t>  </a:t>
            </a:r>
            <a:r>
              <a:rPr lang="en-US" sz="1100" dirty="0" err="1">
                <a:solidFill>
                  <a:schemeClr val="tx1"/>
                </a:solidFill>
              </a:rPr>
              <a:t>და</a:t>
            </a:r>
            <a:r>
              <a:rPr lang="en-US" sz="1100" dirty="0">
                <a:solidFill>
                  <a:schemeClr val="tx1"/>
                </a:solidFill>
              </a:rPr>
              <a:t>  </a:t>
            </a:r>
            <a:r>
              <a:rPr lang="en-US" sz="1100" dirty="0" err="1">
                <a:solidFill>
                  <a:schemeClr val="tx1"/>
                </a:solidFill>
              </a:rPr>
              <a:t>სხვა</a:t>
            </a:r>
            <a:r>
              <a:rPr lang="en-US" sz="1100" dirty="0">
                <a:solidFill>
                  <a:schemeClr val="tx1"/>
                </a:solidFill>
              </a:rPr>
              <a:t>  </a:t>
            </a:r>
            <a:r>
              <a:rPr lang="en-US" sz="1100" dirty="0" err="1">
                <a:solidFill>
                  <a:schemeClr val="tx1"/>
                </a:solidFill>
              </a:rPr>
              <a:t>ექიმი</a:t>
            </a:r>
            <a:r>
              <a:rPr lang="en-US" sz="1100" dirty="0">
                <a:solidFill>
                  <a:schemeClr val="tx1"/>
                </a:solidFill>
              </a:rPr>
              <a:t> </a:t>
            </a:r>
            <a:r>
              <a:rPr lang="en-US" sz="1100" dirty="0" err="1">
                <a:solidFill>
                  <a:schemeClr val="tx1"/>
                </a:solidFill>
              </a:rPr>
              <a:t>სპეციალისტები</a:t>
            </a:r>
            <a:r>
              <a:rPr lang="en-US" sz="1100" dirty="0">
                <a:solidFill>
                  <a:schemeClr val="tx1"/>
                </a:solidFill>
              </a:rPr>
              <a:t>  (</a:t>
            </a:r>
            <a:r>
              <a:rPr lang="en-US" sz="1100" dirty="0" err="1">
                <a:solidFill>
                  <a:schemeClr val="tx1"/>
                </a:solidFill>
              </a:rPr>
              <a:t>რომლებიც</a:t>
            </a:r>
            <a:r>
              <a:rPr lang="en-US" sz="1100" dirty="0">
                <a:solidFill>
                  <a:schemeClr val="tx1"/>
                </a:solidFill>
              </a:rPr>
              <a:t>  </a:t>
            </a:r>
            <a:r>
              <a:rPr lang="en-US" sz="1100" dirty="0" err="1">
                <a:solidFill>
                  <a:schemeClr val="tx1"/>
                </a:solidFill>
              </a:rPr>
              <a:t>მომსახურებას</a:t>
            </a:r>
            <a:r>
              <a:rPr lang="en-US" sz="1100" dirty="0">
                <a:solidFill>
                  <a:schemeClr val="tx1"/>
                </a:solidFill>
              </a:rPr>
              <a:t> </a:t>
            </a:r>
            <a:r>
              <a:rPr lang="en-US" sz="1100" dirty="0" err="1">
                <a:solidFill>
                  <a:schemeClr val="tx1"/>
                </a:solidFill>
              </a:rPr>
              <a:t>გაუწევენ</a:t>
            </a:r>
            <a:r>
              <a:rPr lang="en-US" sz="1100" dirty="0">
                <a:solidFill>
                  <a:schemeClr val="tx1"/>
                </a:solidFill>
              </a:rPr>
              <a:t> </a:t>
            </a:r>
            <a:r>
              <a:rPr lang="en-US" sz="1100" dirty="0" err="1">
                <a:solidFill>
                  <a:schemeClr val="tx1"/>
                </a:solidFill>
              </a:rPr>
              <a:t>ახალშობილს</a:t>
            </a:r>
            <a:r>
              <a:rPr lang="en-US" sz="1100" dirty="0">
                <a:solidFill>
                  <a:schemeClr val="tx1"/>
                </a:solidFill>
              </a:rPr>
              <a:t>  </a:t>
            </a:r>
            <a:r>
              <a:rPr lang="en-US" sz="1100" dirty="0" err="1">
                <a:solidFill>
                  <a:schemeClr val="tx1"/>
                </a:solidFill>
              </a:rPr>
              <a:t>და</a:t>
            </a:r>
            <a:r>
              <a:rPr lang="en-US" sz="1100" dirty="0">
                <a:solidFill>
                  <a:schemeClr val="tx1"/>
                </a:solidFill>
              </a:rPr>
              <a:t>   </a:t>
            </a:r>
            <a:r>
              <a:rPr lang="en-US" sz="1100" dirty="0" err="1">
                <a:solidFill>
                  <a:schemeClr val="tx1"/>
                </a:solidFill>
              </a:rPr>
              <a:t>მშობიარეს</a:t>
            </a:r>
            <a:r>
              <a:rPr lang="en-US" sz="1100" dirty="0">
                <a:solidFill>
                  <a:schemeClr val="tx1"/>
                </a:solidFill>
              </a:rPr>
              <a:t>/</a:t>
            </a:r>
            <a:r>
              <a:rPr lang="en-US" sz="1100" dirty="0" err="1">
                <a:solidFill>
                  <a:schemeClr val="tx1"/>
                </a:solidFill>
              </a:rPr>
              <a:t>მელოგინეს</a:t>
            </a:r>
            <a:r>
              <a:rPr lang="en-US" sz="1100" dirty="0">
                <a:solidFill>
                  <a:schemeClr val="tx1"/>
                </a:solidFill>
              </a:rPr>
              <a:t>   </a:t>
            </a:r>
            <a:r>
              <a:rPr lang="en-US" sz="1100" dirty="0" err="1">
                <a:solidFill>
                  <a:schemeClr val="tx1"/>
                </a:solidFill>
              </a:rPr>
              <a:t>ადგილზე</a:t>
            </a:r>
            <a:r>
              <a:rPr lang="en-US" sz="1100" dirty="0">
                <a:solidFill>
                  <a:schemeClr val="tx1"/>
                </a:solidFill>
              </a:rPr>
              <a:t> </a:t>
            </a:r>
            <a:r>
              <a:rPr lang="en-US" sz="1100" dirty="0" err="1">
                <a:solidFill>
                  <a:schemeClr val="tx1"/>
                </a:solidFill>
              </a:rPr>
              <a:t>ხელმისაწვდომობით</a:t>
            </a:r>
            <a:r>
              <a:rPr lang="en-US" sz="1100" dirty="0">
                <a:solidFill>
                  <a:schemeClr val="tx1"/>
                </a:solidFill>
              </a:rPr>
              <a:t> 24 </a:t>
            </a:r>
            <a:r>
              <a:rPr lang="en-US" sz="1100" dirty="0" err="1">
                <a:solidFill>
                  <a:schemeClr val="tx1"/>
                </a:solidFill>
              </a:rPr>
              <a:t>საათის</a:t>
            </a:r>
            <a:r>
              <a:rPr lang="en-US" sz="1100" dirty="0">
                <a:solidFill>
                  <a:schemeClr val="tx1"/>
                </a:solidFill>
              </a:rPr>
              <a:t> </a:t>
            </a:r>
            <a:r>
              <a:rPr lang="en-US" sz="1100" dirty="0" err="1">
                <a:solidFill>
                  <a:schemeClr val="tx1"/>
                </a:solidFill>
              </a:rPr>
              <a:t>განმავლობაში</a:t>
            </a:r>
            <a:r>
              <a:rPr lang="en-US" sz="1100" dirty="0">
                <a:solidFill>
                  <a:schemeClr val="tx1"/>
                </a:solidFill>
              </a:rPr>
              <a:t>) - </a:t>
            </a:r>
            <a:r>
              <a:rPr lang="en-US" sz="1100" dirty="0" err="1">
                <a:solidFill>
                  <a:schemeClr val="tx1"/>
                </a:solidFill>
              </a:rPr>
              <a:t>შესაძლებელია</a:t>
            </a:r>
            <a:r>
              <a:rPr lang="en-US" sz="1100" dirty="0">
                <a:solidFill>
                  <a:schemeClr val="tx1"/>
                </a:solidFill>
              </a:rPr>
              <a:t>, </a:t>
            </a:r>
            <a:r>
              <a:rPr lang="en-US" sz="1100" dirty="0" err="1">
                <a:solidFill>
                  <a:schemeClr val="tx1"/>
                </a:solidFill>
              </a:rPr>
              <a:t>დასაქმებულ</a:t>
            </a:r>
            <a:r>
              <a:rPr lang="en-US" sz="1100" dirty="0">
                <a:solidFill>
                  <a:schemeClr val="tx1"/>
                </a:solidFill>
              </a:rPr>
              <a:t> </a:t>
            </a:r>
            <a:r>
              <a:rPr lang="en-US" sz="1100" dirty="0" err="1">
                <a:solidFill>
                  <a:schemeClr val="tx1"/>
                </a:solidFill>
              </a:rPr>
              <a:t>იქნენ</a:t>
            </a:r>
            <a:r>
              <a:rPr lang="en-US" sz="1100" dirty="0">
                <a:solidFill>
                  <a:schemeClr val="tx1"/>
                </a:solidFill>
              </a:rPr>
              <a:t> </a:t>
            </a:r>
            <a:r>
              <a:rPr lang="en-US" sz="1100" dirty="0" err="1">
                <a:solidFill>
                  <a:schemeClr val="tx1"/>
                </a:solidFill>
              </a:rPr>
              <a:t>დამატებით</a:t>
            </a:r>
            <a:r>
              <a:rPr lang="en-US" sz="1100" dirty="0">
                <a:solidFill>
                  <a:schemeClr val="tx1"/>
                </a:solidFill>
              </a:rPr>
              <a:t> </a:t>
            </a:r>
            <a:r>
              <a:rPr lang="en-US" sz="1100" dirty="0" err="1">
                <a:solidFill>
                  <a:schemeClr val="tx1"/>
                </a:solidFill>
              </a:rPr>
              <a:t>სამედიცინო</a:t>
            </a:r>
            <a:r>
              <a:rPr lang="en-US" sz="1100" dirty="0">
                <a:solidFill>
                  <a:schemeClr val="tx1"/>
                </a:solidFill>
              </a:rPr>
              <a:t> </a:t>
            </a:r>
            <a:r>
              <a:rPr lang="en-US" sz="1100" dirty="0" err="1">
                <a:solidFill>
                  <a:schemeClr val="tx1"/>
                </a:solidFill>
              </a:rPr>
              <a:t>მომსახურების</a:t>
            </a:r>
            <a:r>
              <a:rPr lang="en-US" sz="1100" dirty="0">
                <a:solidFill>
                  <a:schemeClr val="tx1"/>
                </a:solidFill>
              </a:rPr>
              <a:t> </a:t>
            </a:r>
            <a:r>
              <a:rPr lang="en-US" sz="1100" dirty="0" err="1">
                <a:solidFill>
                  <a:schemeClr val="tx1"/>
                </a:solidFill>
              </a:rPr>
              <a:t>მიმწოდებელ</a:t>
            </a:r>
            <a:r>
              <a:rPr lang="en-US" sz="1100" dirty="0">
                <a:solidFill>
                  <a:schemeClr val="tx1"/>
                </a:solidFill>
              </a:rPr>
              <a:t> </a:t>
            </a:r>
            <a:r>
              <a:rPr lang="en-US" sz="1100" dirty="0" err="1">
                <a:solidFill>
                  <a:schemeClr val="tx1"/>
                </a:solidFill>
              </a:rPr>
              <a:t>კიდევ</a:t>
            </a:r>
            <a:r>
              <a:rPr lang="en-US" sz="1100" dirty="0">
                <a:solidFill>
                  <a:schemeClr val="tx1"/>
                </a:solidFill>
              </a:rPr>
              <a:t> </a:t>
            </a:r>
            <a:r>
              <a:rPr lang="en-US" sz="1100" dirty="0" err="1">
                <a:solidFill>
                  <a:schemeClr val="tx1"/>
                </a:solidFill>
              </a:rPr>
              <a:t>ორ</a:t>
            </a:r>
            <a:r>
              <a:rPr lang="en-US" sz="1100" dirty="0">
                <a:solidFill>
                  <a:schemeClr val="tx1"/>
                </a:solidFill>
              </a:rPr>
              <a:t> </a:t>
            </a:r>
            <a:r>
              <a:rPr lang="en-US" sz="1100" dirty="0" err="1">
                <a:solidFill>
                  <a:schemeClr val="tx1"/>
                </a:solidFill>
              </a:rPr>
              <a:t>დაწესებულებაში</a:t>
            </a:r>
            <a:r>
              <a:rPr lang="en-US" sz="1100" dirty="0">
                <a:solidFill>
                  <a:schemeClr val="tx1"/>
                </a:solidFill>
              </a:rPr>
              <a:t>, 60 </a:t>
            </a:r>
            <a:r>
              <a:rPr lang="en-US" sz="1100" dirty="0" err="1">
                <a:solidFill>
                  <a:schemeClr val="tx1"/>
                </a:solidFill>
              </a:rPr>
              <a:t>კმ-ის</a:t>
            </a:r>
            <a:r>
              <a:rPr lang="en-US" sz="1100" dirty="0">
                <a:solidFill>
                  <a:schemeClr val="tx1"/>
                </a:solidFill>
              </a:rPr>
              <a:t> </a:t>
            </a:r>
            <a:r>
              <a:rPr lang="en-US" sz="1100" dirty="0" err="1" smtClean="0">
                <a:solidFill>
                  <a:schemeClr val="tx1"/>
                </a:solidFill>
              </a:rPr>
              <a:t>დაშორებით</a:t>
            </a:r>
            <a:r>
              <a:rPr lang="en-US" sz="1100" dirty="0" smtClean="0">
                <a:solidFill>
                  <a:schemeClr val="tx1"/>
                </a:solidFill>
              </a:rPr>
              <a:t>.</a:t>
            </a:r>
            <a:r>
              <a:rPr lang="ka-GE" sz="1100" dirty="0" smtClean="0">
                <a:solidFill>
                  <a:schemeClr val="tx1"/>
                </a:solidFill>
              </a:rPr>
              <a:t> </a:t>
            </a:r>
            <a:endParaRPr lang="ka-GE" sz="1100" dirty="0" smtClean="0">
              <a:solidFill>
                <a:schemeClr val="tx1"/>
              </a:solidFill>
            </a:endParaRPr>
          </a:p>
          <a:p>
            <a:pPr algn="just">
              <a:lnSpc>
                <a:spcPct val="120000"/>
              </a:lnSpc>
            </a:pPr>
            <a:r>
              <a:rPr lang="ka-GE" sz="1100" dirty="0" smtClean="0">
                <a:solidFill>
                  <a:schemeClr val="tx1"/>
                </a:solidFill>
              </a:rPr>
              <a:t>6. გაჩნდა </a:t>
            </a:r>
            <a:r>
              <a:rPr lang="ka-GE" sz="1100" dirty="0">
                <a:solidFill>
                  <a:schemeClr val="tx1"/>
                </a:solidFill>
              </a:rPr>
              <a:t>ანესთეზიოლოგ-რეანიმატოლოგების  და რადიოლოგების   უსგ სისტემაში მონაწილეობის   ვალდებულება: </a:t>
            </a:r>
            <a:r>
              <a:rPr lang="ka-GE" sz="1100" dirty="0" smtClean="0">
                <a:solidFill>
                  <a:schemeClr val="tx1"/>
                </a:solidFill>
              </a:rPr>
              <a:t>ანესთეზიოლოგ-რეანიმატოლოგებმა </a:t>
            </a:r>
            <a:r>
              <a:rPr lang="ka-GE" sz="1100" dirty="0">
                <a:solidFill>
                  <a:schemeClr val="tx1"/>
                </a:solidFill>
              </a:rPr>
              <a:t>და რადიოლოგებმა   უნდა მოაგროვონ   </a:t>
            </a:r>
            <a:r>
              <a:rPr lang="ka-GE" sz="1100" dirty="0" smtClean="0">
                <a:solidFill>
                  <a:schemeClr val="tx1"/>
                </a:solidFill>
              </a:rPr>
              <a:t>მინიმუმ 20 კრედიტ-ქულა;</a:t>
            </a:r>
            <a:endParaRPr lang="ka-GE" sz="1100" dirty="0" smtClean="0">
              <a:solidFill>
                <a:schemeClr val="tx1"/>
              </a:solidFill>
            </a:endParaRPr>
          </a:p>
          <a:p>
            <a:pPr algn="just"/>
            <a:endParaRPr lang="ka-GE" sz="1200" dirty="0" smtClean="0">
              <a:solidFill>
                <a:schemeClr val="tx1"/>
              </a:solidFill>
            </a:endParaRPr>
          </a:p>
        </p:txBody>
      </p:sp>
    </p:spTree>
    <p:extLst>
      <p:ext uri="{BB962C8B-B14F-4D97-AF65-F5344CB8AC3E}">
        <p14:creationId xmlns:p14="http://schemas.microsoft.com/office/powerpoint/2010/main" val="331269958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471055"/>
          </a:xfrm>
        </p:spPr>
        <p:txBody>
          <a:bodyPr>
            <a:normAutofit/>
          </a:bodyPr>
          <a:lstStyle/>
          <a:p>
            <a:pPr algn="ctr"/>
            <a:r>
              <a:rPr lang="ka-GE" sz="1800" b="1" dirty="0">
                <a:solidFill>
                  <a:srgbClr val="FF0000"/>
                </a:solidFill>
              </a:rPr>
              <a:t>საკანონმდებლო ცვლილებები</a:t>
            </a:r>
            <a:r>
              <a:rPr lang="ka-GE" sz="1800" b="1" dirty="0">
                <a:solidFill>
                  <a:schemeClr val="tx1"/>
                </a:solidFill>
              </a:rPr>
              <a:t>:</a:t>
            </a:r>
            <a:endParaRPr lang="en-US" sz="1800" dirty="0"/>
          </a:p>
        </p:txBody>
      </p:sp>
      <p:sp>
        <p:nvSpPr>
          <p:cNvPr id="3" name="Content Placeholder 2"/>
          <p:cNvSpPr>
            <a:spLocks noGrp="1"/>
          </p:cNvSpPr>
          <p:nvPr>
            <p:ph idx="1"/>
          </p:nvPr>
        </p:nvSpPr>
        <p:spPr>
          <a:xfrm>
            <a:off x="677334" y="1080654"/>
            <a:ext cx="8596668" cy="5777345"/>
          </a:xfrm>
        </p:spPr>
        <p:txBody>
          <a:bodyPr>
            <a:normAutofit fontScale="55000" lnSpcReduction="20000"/>
          </a:bodyPr>
          <a:lstStyle/>
          <a:p>
            <a:pPr marL="0" indent="0" algn="just">
              <a:buNone/>
            </a:pPr>
            <a:r>
              <a:rPr lang="en-US" sz="2200" b="1" dirty="0" err="1">
                <a:solidFill>
                  <a:schemeClr val="tx1"/>
                </a:solidFill>
              </a:rPr>
              <a:t>ინფექციური</a:t>
            </a:r>
            <a:r>
              <a:rPr lang="en-US" sz="2200" b="1" dirty="0">
                <a:solidFill>
                  <a:schemeClr val="tx1"/>
                </a:solidFill>
              </a:rPr>
              <a:t> </a:t>
            </a:r>
            <a:r>
              <a:rPr lang="en-US" sz="2200" b="1" dirty="0" err="1">
                <a:solidFill>
                  <a:schemeClr val="tx1"/>
                </a:solidFill>
              </a:rPr>
              <a:t>პრ</a:t>
            </a:r>
            <a:r>
              <a:rPr lang="ka-GE" sz="2200" b="1" dirty="0">
                <a:solidFill>
                  <a:schemeClr val="tx1"/>
                </a:solidFill>
              </a:rPr>
              <a:t>ო</a:t>
            </a:r>
            <a:r>
              <a:rPr lang="en-US" sz="2200" b="1" dirty="0" err="1">
                <a:solidFill>
                  <a:schemeClr val="tx1"/>
                </a:solidFill>
              </a:rPr>
              <a:t>ფილის</a:t>
            </a:r>
            <a:r>
              <a:rPr lang="en-US" sz="2200" b="1" dirty="0">
                <a:solidFill>
                  <a:schemeClr val="tx1"/>
                </a:solidFill>
              </a:rPr>
              <a:t> </a:t>
            </a:r>
            <a:r>
              <a:rPr lang="en-US" sz="2200" b="1" dirty="0" err="1" smtClean="0">
                <a:solidFill>
                  <a:schemeClr val="tx1"/>
                </a:solidFill>
              </a:rPr>
              <a:t>დაწესებულებ</a:t>
            </a:r>
            <a:r>
              <a:rPr lang="ka-GE" sz="2200" b="1" dirty="0" smtClean="0">
                <a:solidFill>
                  <a:schemeClr val="tx1"/>
                </a:solidFill>
              </a:rPr>
              <a:t>ების ცვლილების შედეგად:</a:t>
            </a:r>
            <a:endParaRPr lang="ka-GE" sz="2200" dirty="0" smtClean="0">
              <a:solidFill>
                <a:schemeClr val="tx1"/>
              </a:solidFill>
            </a:endParaRPr>
          </a:p>
          <a:p>
            <a:pPr algn="just">
              <a:lnSpc>
                <a:spcPct val="120000"/>
              </a:lnSpc>
            </a:pPr>
            <a:r>
              <a:rPr lang="ka-GE" sz="2200" dirty="0" smtClean="0">
                <a:solidFill>
                  <a:schemeClr val="tx1"/>
                </a:solidFill>
              </a:rPr>
              <a:t>„ინფექციური </a:t>
            </a:r>
            <a:r>
              <a:rPr lang="ka-GE" sz="2200" dirty="0">
                <a:solidFill>
                  <a:schemeClr val="tx1"/>
                </a:solidFill>
              </a:rPr>
              <a:t>დაავადებების მკურნალობის“ სანებართვო </a:t>
            </a:r>
            <a:r>
              <a:rPr lang="ka-GE" sz="2200" dirty="0">
                <a:solidFill>
                  <a:schemeClr val="tx1"/>
                </a:solidFill>
              </a:rPr>
              <a:t>მოთხოვნას დაემატა: </a:t>
            </a:r>
            <a:r>
              <a:rPr lang="en-US" sz="2200" dirty="0" err="1">
                <a:solidFill>
                  <a:schemeClr val="tx1"/>
                </a:solidFill>
              </a:rPr>
              <a:t>საიზოლაციო</a:t>
            </a:r>
            <a:r>
              <a:rPr lang="en-US" sz="2200" dirty="0">
                <a:solidFill>
                  <a:schemeClr val="tx1"/>
                </a:solidFill>
              </a:rPr>
              <a:t> </a:t>
            </a:r>
            <a:r>
              <a:rPr lang="en-US" sz="2200" dirty="0" err="1">
                <a:solidFill>
                  <a:schemeClr val="tx1"/>
                </a:solidFill>
              </a:rPr>
              <a:t>სათავსები</a:t>
            </a:r>
            <a:r>
              <a:rPr lang="en-US" sz="2200" dirty="0">
                <a:solidFill>
                  <a:schemeClr val="tx1"/>
                </a:solidFill>
              </a:rPr>
              <a:t>:</a:t>
            </a:r>
            <a:r>
              <a:rPr lang="ka-GE" sz="2200" dirty="0">
                <a:solidFill>
                  <a:schemeClr val="tx1"/>
                </a:solidFill>
              </a:rPr>
              <a:t> </a:t>
            </a:r>
            <a:r>
              <a:rPr lang="en-US" sz="2200" dirty="0" err="1">
                <a:solidFill>
                  <a:schemeClr val="tx1"/>
                </a:solidFill>
              </a:rPr>
              <a:t>არანაკლებ</a:t>
            </a:r>
            <a:r>
              <a:rPr lang="en-US" sz="2200" dirty="0">
                <a:solidFill>
                  <a:schemeClr val="tx1"/>
                </a:solidFill>
              </a:rPr>
              <a:t> 2  </a:t>
            </a:r>
            <a:r>
              <a:rPr lang="en-US" sz="2200" dirty="0" err="1">
                <a:solidFill>
                  <a:schemeClr val="tx1"/>
                </a:solidFill>
              </a:rPr>
              <a:t>ბოქსი</a:t>
            </a:r>
            <a:r>
              <a:rPr lang="en-US" sz="2200" dirty="0">
                <a:solidFill>
                  <a:schemeClr val="tx1"/>
                </a:solidFill>
              </a:rPr>
              <a:t> (</a:t>
            </a:r>
            <a:r>
              <a:rPr lang="en-US" sz="2200" dirty="0" err="1">
                <a:solidFill>
                  <a:schemeClr val="tx1"/>
                </a:solidFill>
              </a:rPr>
              <a:t>ერთსაწოლიანი</a:t>
            </a:r>
            <a:r>
              <a:rPr lang="en-US" sz="2200" dirty="0">
                <a:solidFill>
                  <a:schemeClr val="tx1"/>
                </a:solidFill>
              </a:rPr>
              <a:t>)</a:t>
            </a:r>
            <a:r>
              <a:rPr lang="ka-GE" sz="2200" dirty="0">
                <a:solidFill>
                  <a:schemeClr val="tx1"/>
                </a:solidFill>
              </a:rPr>
              <a:t> -</a:t>
            </a:r>
            <a:r>
              <a:rPr lang="en-US" sz="2200" dirty="0">
                <a:solidFill>
                  <a:schemeClr val="tx1"/>
                </a:solidFill>
              </a:rPr>
              <a:t> </a:t>
            </a:r>
            <a:r>
              <a:rPr lang="en-US" sz="2200" dirty="0" err="1">
                <a:solidFill>
                  <a:schemeClr val="tx1"/>
                </a:solidFill>
              </a:rPr>
              <a:t>ყოველ</a:t>
            </a:r>
            <a:r>
              <a:rPr lang="en-US" sz="2200" dirty="0">
                <a:solidFill>
                  <a:schemeClr val="tx1"/>
                </a:solidFill>
              </a:rPr>
              <a:t> 50 </a:t>
            </a:r>
            <a:r>
              <a:rPr lang="en-US" sz="2200" dirty="0" err="1">
                <a:solidFill>
                  <a:schemeClr val="tx1"/>
                </a:solidFill>
              </a:rPr>
              <a:t>ინფექციურ</a:t>
            </a:r>
            <a:r>
              <a:rPr lang="en-US" sz="2200" dirty="0">
                <a:solidFill>
                  <a:schemeClr val="tx1"/>
                </a:solidFill>
              </a:rPr>
              <a:t> </a:t>
            </a:r>
            <a:r>
              <a:rPr lang="en-US" sz="2200" dirty="0" err="1">
                <a:solidFill>
                  <a:schemeClr val="tx1"/>
                </a:solidFill>
              </a:rPr>
              <a:t>საწოლზე</a:t>
            </a:r>
            <a:r>
              <a:rPr lang="en-US" sz="2200" dirty="0">
                <a:solidFill>
                  <a:schemeClr val="tx1"/>
                </a:solidFill>
              </a:rPr>
              <a:t>;</a:t>
            </a:r>
            <a:r>
              <a:rPr lang="ka-GE" sz="2200" dirty="0">
                <a:solidFill>
                  <a:schemeClr val="tx1"/>
                </a:solidFill>
              </a:rPr>
              <a:t> </a:t>
            </a:r>
            <a:r>
              <a:rPr lang="en-US" sz="2200" dirty="0" err="1">
                <a:solidFill>
                  <a:schemeClr val="tx1"/>
                </a:solidFill>
              </a:rPr>
              <a:t>ნახევრად</a:t>
            </a:r>
            <a:r>
              <a:rPr lang="en-US" sz="2200" dirty="0">
                <a:solidFill>
                  <a:schemeClr val="tx1"/>
                </a:solidFill>
              </a:rPr>
              <a:t> </a:t>
            </a:r>
            <a:r>
              <a:rPr lang="en-US" sz="2200" dirty="0" err="1">
                <a:solidFill>
                  <a:schemeClr val="tx1"/>
                </a:solidFill>
              </a:rPr>
              <a:t>ბოქსი</a:t>
            </a:r>
            <a:r>
              <a:rPr lang="en-US" sz="2200" dirty="0">
                <a:solidFill>
                  <a:schemeClr val="tx1"/>
                </a:solidFill>
              </a:rPr>
              <a:t> (</a:t>
            </a:r>
            <a:r>
              <a:rPr lang="en-US" sz="2200" dirty="0" err="1">
                <a:solidFill>
                  <a:schemeClr val="tx1"/>
                </a:solidFill>
              </a:rPr>
              <a:t>ერთი</a:t>
            </a:r>
            <a:r>
              <a:rPr lang="en-US" sz="2200" dirty="0">
                <a:solidFill>
                  <a:schemeClr val="tx1"/>
                </a:solidFill>
              </a:rPr>
              <a:t> </a:t>
            </a:r>
            <a:r>
              <a:rPr lang="en-US" sz="2200" dirty="0" err="1">
                <a:solidFill>
                  <a:schemeClr val="tx1"/>
                </a:solidFill>
              </a:rPr>
              <a:t>ან</a:t>
            </a:r>
            <a:r>
              <a:rPr lang="en-US" sz="2200" dirty="0">
                <a:solidFill>
                  <a:schemeClr val="tx1"/>
                </a:solidFill>
              </a:rPr>
              <a:t>/</a:t>
            </a:r>
            <a:r>
              <a:rPr lang="en-US" sz="2200" dirty="0" err="1">
                <a:solidFill>
                  <a:schemeClr val="tx1"/>
                </a:solidFill>
              </a:rPr>
              <a:t>და</a:t>
            </a:r>
            <a:r>
              <a:rPr lang="en-US" sz="2200" dirty="0">
                <a:solidFill>
                  <a:schemeClr val="tx1"/>
                </a:solidFill>
              </a:rPr>
              <a:t> </a:t>
            </a:r>
            <a:r>
              <a:rPr lang="en-US" sz="2200" dirty="0" err="1">
                <a:solidFill>
                  <a:schemeClr val="tx1"/>
                </a:solidFill>
              </a:rPr>
              <a:t>ორსაწოლიანი</a:t>
            </a:r>
            <a:r>
              <a:rPr lang="en-US" sz="2200" dirty="0">
                <a:solidFill>
                  <a:schemeClr val="tx1"/>
                </a:solidFill>
              </a:rPr>
              <a:t>)</a:t>
            </a:r>
            <a:r>
              <a:rPr lang="ka-GE" sz="2200" dirty="0">
                <a:solidFill>
                  <a:schemeClr val="tx1"/>
                </a:solidFill>
              </a:rPr>
              <a:t> - </a:t>
            </a:r>
            <a:r>
              <a:rPr lang="en-US" sz="2200" dirty="0">
                <a:solidFill>
                  <a:schemeClr val="tx1"/>
                </a:solidFill>
              </a:rPr>
              <a:t> </a:t>
            </a:r>
            <a:r>
              <a:rPr lang="en-US" sz="2200" dirty="0" err="1">
                <a:solidFill>
                  <a:schemeClr val="tx1"/>
                </a:solidFill>
              </a:rPr>
              <a:t>ყოველ</a:t>
            </a:r>
            <a:r>
              <a:rPr lang="en-US" sz="2200" dirty="0">
                <a:solidFill>
                  <a:schemeClr val="tx1"/>
                </a:solidFill>
              </a:rPr>
              <a:t> 50 </a:t>
            </a:r>
            <a:r>
              <a:rPr lang="en-US" sz="2200" dirty="0" err="1">
                <a:solidFill>
                  <a:schemeClr val="tx1"/>
                </a:solidFill>
              </a:rPr>
              <a:t>ინფექციურ</a:t>
            </a:r>
            <a:r>
              <a:rPr lang="en-US" sz="2200" dirty="0">
                <a:solidFill>
                  <a:schemeClr val="tx1"/>
                </a:solidFill>
              </a:rPr>
              <a:t> </a:t>
            </a:r>
            <a:r>
              <a:rPr lang="en-US" sz="2200" dirty="0" err="1">
                <a:solidFill>
                  <a:schemeClr val="tx1"/>
                </a:solidFill>
              </a:rPr>
              <a:t>საწოლზე</a:t>
            </a:r>
            <a:r>
              <a:rPr lang="en-US" sz="2200" dirty="0">
                <a:solidFill>
                  <a:schemeClr val="tx1"/>
                </a:solidFill>
              </a:rPr>
              <a:t>;</a:t>
            </a:r>
            <a:r>
              <a:rPr lang="ka-GE" sz="2200" dirty="0">
                <a:solidFill>
                  <a:schemeClr val="tx1"/>
                </a:solidFill>
              </a:rPr>
              <a:t> </a:t>
            </a:r>
            <a:r>
              <a:rPr lang="en-US" sz="2200" dirty="0" err="1">
                <a:solidFill>
                  <a:schemeClr val="tx1"/>
                </a:solidFill>
              </a:rPr>
              <a:t>არანაკლებ</a:t>
            </a:r>
            <a:r>
              <a:rPr lang="en-US" sz="2200" dirty="0">
                <a:solidFill>
                  <a:schemeClr val="tx1"/>
                </a:solidFill>
              </a:rPr>
              <a:t> 4 </a:t>
            </a:r>
            <a:r>
              <a:rPr lang="en-US" sz="2200" dirty="0" err="1">
                <a:solidFill>
                  <a:schemeClr val="tx1"/>
                </a:solidFill>
              </a:rPr>
              <a:t>ბოქსირებული</a:t>
            </a:r>
            <a:r>
              <a:rPr lang="en-US" sz="2200" dirty="0">
                <a:solidFill>
                  <a:schemeClr val="tx1"/>
                </a:solidFill>
              </a:rPr>
              <a:t> </a:t>
            </a:r>
            <a:r>
              <a:rPr lang="en-US" sz="2200" dirty="0" err="1">
                <a:solidFill>
                  <a:schemeClr val="tx1"/>
                </a:solidFill>
              </a:rPr>
              <a:t>პალატა</a:t>
            </a:r>
            <a:r>
              <a:rPr lang="en-US" sz="2200" dirty="0">
                <a:solidFill>
                  <a:schemeClr val="tx1"/>
                </a:solidFill>
              </a:rPr>
              <a:t> </a:t>
            </a:r>
            <a:r>
              <a:rPr lang="ka-GE" sz="2200" dirty="0">
                <a:solidFill>
                  <a:schemeClr val="tx1"/>
                </a:solidFill>
              </a:rPr>
              <a:t> -   </a:t>
            </a:r>
            <a:r>
              <a:rPr lang="en-US" sz="2200" dirty="0" err="1">
                <a:solidFill>
                  <a:schemeClr val="tx1"/>
                </a:solidFill>
              </a:rPr>
              <a:t>ყოველ</a:t>
            </a:r>
            <a:r>
              <a:rPr lang="en-US" sz="2200" dirty="0">
                <a:solidFill>
                  <a:schemeClr val="tx1"/>
                </a:solidFill>
              </a:rPr>
              <a:t> 50 </a:t>
            </a:r>
            <a:r>
              <a:rPr lang="en-US" sz="2200" dirty="0" err="1">
                <a:solidFill>
                  <a:schemeClr val="tx1"/>
                </a:solidFill>
              </a:rPr>
              <a:t>ინფექციურ</a:t>
            </a:r>
            <a:r>
              <a:rPr lang="en-US" sz="2200" dirty="0">
                <a:solidFill>
                  <a:schemeClr val="tx1"/>
                </a:solidFill>
              </a:rPr>
              <a:t> </a:t>
            </a:r>
            <a:r>
              <a:rPr lang="en-US" sz="2200" dirty="0" err="1">
                <a:solidFill>
                  <a:schemeClr val="tx1"/>
                </a:solidFill>
              </a:rPr>
              <a:t>საწოლზე</a:t>
            </a:r>
            <a:r>
              <a:rPr lang="en-US" sz="2200" dirty="0">
                <a:solidFill>
                  <a:schemeClr val="tx1"/>
                </a:solidFill>
              </a:rPr>
              <a:t> (</a:t>
            </a:r>
            <a:r>
              <a:rPr lang="en-US" sz="2200" dirty="0" err="1">
                <a:solidFill>
                  <a:schemeClr val="tx1"/>
                </a:solidFill>
              </a:rPr>
              <a:t>საწოლების</a:t>
            </a:r>
            <a:r>
              <a:rPr lang="en-US" sz="2200" dirty="0">
                <a:solidFill>
                  <a:schemeClr val="tx1"/>
                </a:solidFill>
              </a:rPr>
              <a:t> </a:t>
            </a:r>
            <a:r>
              <a:rPr lang="en-US" sz="2200" dirty="0" err="1">
                <a:solidFill>
                  <a:schemeClr val="tx1"/>
                </a:solidFill>
              </a:rPr>
              <a:t>მაქსიმალური</a:t>
            </a:r>
            <a:r>
              <a:rPr lang="en-US" sz="2200" dirty="0">
                <a:solidFill>
                  <a:schemeClr val="tx1"/>
                </a:solidFill>
              </a:rPr>
              <a:t> </a:t>
            </a:r>
            <a:r>
              <a:rPr lang="en-US" sz="2200" dirty="0" err="1">
                <a:solidFill>
                  <a:schemeClr val="tx1"/>
                </a:solidFill>
              </a:rPr>
              <a:t>რაოდენობა</a:t>
            </a:r>
            <a:r>
              <a:rPr lang="en-US" sz="2200" dirty="0">
                <a:solidFill>
                  <a:schemeClr val="tx1"/>
                </a:solidFill>
              </a:rPr>
              <a:t> 1 </a:t>
            </a:r>
            <a:r>
              <a:rPr lang="en-US" sz="2200" dirty="0" err="1">
                <a:solidFill>
                  <a:schemeClr val="tx1"/>
                </a:solidFill>
              </a:rPr>
              <a:t>ბოქსირებულ</a:t>
            </a:r>
            <a:r>
              <a:rPr lang="en-US" sz="2200" dirty="0">
                <a:solidFill>
                  <a:schemeClr val="tx1"/>
                </a:solidFill>
              </a:rPr>
              <a:t> </a:t>
            </a:r>
            <a:r>
              <a:rPr lang="en-US" sz="2200" dirty="0" err="1">
                <a:solidFill>
                  <a:schemeClr val="tx1"/>
                </a:solidFill>
              </a:rPr>
              <a:t>პალატაში</a:t>
            </a:r>
            <a:r>
              <a:rPr lang="en-US" sz="2200" dirty="0">
                <a:solidFill>
                  <a:schemeClr val="tx1"/>
                </a:solidFill>
              </a:rPr>
              <a:t> – 4);</a:t>
            </a:r>
            <a:r>
              <a:rPr lang="ka-GE" sz="2200" dirty="0">
                <a:solidFill>
                  <a:schemeClr val="tx1"/>
                </a:solidFill>
              </a:rPr>
              <a:t> 25 საწოლზე ნაკლები ინფექციური პროფილის საწოლფონდის შემთხვევაში მოეთხოვება, სულ მცირე, 1 ბოქსი, 1 ნახევრად ბოქსი და 1 ბოქსირებული პალატა</a:t>
            </a:r>
            <a:r>
              <a:rPr lang="ka-GE" sz="2200" dirty="0">
                <a:solidFill>
                  <a:schemeClr val="tx1"/>
                </a:solidFill>
              </a:rPr>
              <a:t>.</a:t>
            </a:r>
          </a:p>
          <a:p>
            <a:pPr marL="0" indent="0" algn="just">
              <a:buNone/>
            </a:pPr>
            <a:r>
              <a:rPr lang="en-US" sz="2200" b="1" dirty="0" smtClean="0">
                <a:solidFill>
                  <a:schemeClr val="tx1"/>
                </a:solidFill>
              </a:rPr>
              <a:t> </a:t>
            </a:r>
            <a:r>
              <a:rPr lang="en-US" sz="2200" b="1" dirty="0" err="1">
                <a:solidFill>
                  <a:schemeClr val="tx1"/>
                </a:solidFill>
              </a:rPr>
              <a:t>გადაუდებელი</a:t>
            </a:r>
            <a:r>
              <a:rPr lang="en-US" sz="2200" b="1" dirty="0">
                <a:solidFill>
                  <a:schemeClr val="tx1"/>
                </a:solidFill>
              </a:rPr>
              <a:t> </a:t>
            </a:r>
            <a:r>
              <a:rPr lang="en-US" sz="2200" b="1" dirty="0" err="1">
                <a:solidFill>
                  <a:schemeClr val="tx1"/>
                </a:solidFill>
              </a:rPr>
              <a:t>სასწრაფო</a:t>
            </a:r>
            <a:r>
              <a:rPr lang="en-US" sz="2200" b="1" dirty="0">
                <a:solidFill>
                  <a:schemeClr val="tx1"/>
                </a:solidFill>
              </a:rPr>
              <a:t> </a:t>
            </a:r>
            <a:r>
              <a:rPr lang="en-US" sz="2200" b="1" dirty="0" err="1">
                <a:solidFill>
                  <a:schemeClr val="tx1"/>
                </a:solidFill>
              </a:rPr>
              <a:t>დახმარების</a:t>
            </a:r>
            <a:r>
              <a:rPr lang="ka-GE" sz="2200" b="1" dirty="0">
                <a:solidFill>
                  <a:schemeClr val="tx1"/>
                </a:solidFill>
              </a:rPr>
              <a:t> </a:t>
            </a:r>
            <a:r>
              <a:rPr lang="ka-GE" sz="2200" b="1" dirty="0" smtClean="0">
                <a:solidFill>
                  <a:schemeClr val="tx1"/>
                </a:solidFill>
              </a:rPr>
              <a:t>ცენტრის ცვლილების შედეგად;</a:t>
            </a:r>
            <a:endParaRPr lang="ka-GE" sz="2200" dirty="0">
              <a:solidFill>
                <a:schemeClr val="tx1"/>
              </a:solidFill>
            </a:endParaRPr>
          </a:p>
          <a:p>
            <a:pPr marL="0" indent="0" algn="just">
              <a:buNone/>
            </a:pPr>
            <a:r>
              <a:rPr lang="ka-GE" sz="2200" dirty="0" smtClean="0">
                <a:solidFill>
                  <a:schemeClr val="tx1"/>
                </a:solidFill>
              </a:rPr>
              <a:t>EMERGENCY დონეების </a:t>
            </a:r>
            <a:r>
              <a:rPr lang="ka-GE" sz="2200" dirty="0">
                <a:solidFill>
                  <a:schemeClr val="tx1"/>
                </a:solidFill>
              </a:rPr>
              <a:t>(I, II, III, IV) </a:t>
            </a:r>
            <a:r>
              <a:rPr lang="ka-GE" sz="2200" dirty="0" smtClean="0">
                <a:solidFill>
                  <a:schemeClr val="tx1"/>
                </a:solidFill>
              </a:rPr>
              <a:t>მიხედვით გაიწერა </a:t>
            </a:r>
            <a:r>
              <a:rPr lang="ka-GE" sz="2200" dirty="0">
                <a:solidFill>
                  <a:schemeClr val="tx1"/>
                </a:solidFill>
              </a:rPr>
              <a:t>გადაუდებელი სამედიცინო დახმარების (EMERGENCY) ერთეულის    </a:t>
            </a:r>
            <a:r>
              <a:rPr lang="ka-GE" sz="2200" dirty="0" smtClean="0">
                <a:solidFill>
                  <a:schemeClr val="tx1"/>
                </a:solidFill>
              </a:rPr>
              <a:t>შემადგენელი კლინიკური</a:t>
            </a:r>
            <a:r>
              <a:rPr lang="ka-GE" sz="2200" dirty="0">
                <a:solidFill>
                  <a:schemeClr val="tx1"/>
                </a:solidFill>
              </a:rPr>
              <a:t>/ სამედიცინო </a:t>
            </a:r>
            <a:r>
              <a:rPr lang="ka-GE" sz="2200" dirty="0" smtClean="0">
                <a:solidFill>
                  <a:schemeClr val="tx1"/>
                </a:solidFill>
              </a:rPr>
              <a:t>სივრცეების;</a:t>
            </a:r>
          </a:p>
          <a:p>
            <a:pPr algn="just"/>
            <a:r>
              <a:rPr lang="ka-GE" sz="2200" dirty="0" smtClean="0">
                <a:solidFill>
                  <a:schemeClr val="tx1"/>
                </a:solidFill>
              </a:rPr>
              <a:t> </a:t>
            </a:r>
            <a:r>
              <a:rPr lang="ka-GE" sz="2200" dirty="0">
                <a:solidFill>
                  <a:schemeClr val="tx1"/>
                </a:solidFill>
              </a:rPr>
              <a:t>-  </a:t>
            </a:r>
            <a:r>
              <a:rPr lang="ka-GE" sz="2200" dirty="0" smtClean="0">
                <a:solidFill>
                  <a:schemeClr val="tx1"/>
                </a:solidFill>
              </a:rPr>
              <a:t>მოსაცდელი;</a:t>
            </a:r>
          </a:p>
          <a:p>
            <a:pPr algn="just"/>
            <a:r>
              <a:rPr lang="ka-GE" sz="2200" dirty="0" smtClean="0">
                <a:solidFill>
                  <a:schemeClr val="tx1"/>
                </a:solidFill>
              </a:rPr>
              <a:t> </a:t>
            </a:r>
            <a:r>
              <a:rPr lang="ka-GE" sz="2200" dirty="0">
                <a:solidFill>
                  <a:schemeClr val="tx1"/>
                </a:solidFill>
              </a:rPr>
              <a:t>სამკურნალო (დაკვირვების) </a:t>
            </a:r>
            <a:r>
              <a:rPr lang="ka-GE" sz="2200" dirty="0" smtClean="0">
                <a:solidFill>
                  <a:schemeClr val="tx1"/>
                </a:solidFill>
              </a:rPr>
              <a:t>სივრცე;</a:t>
            </a:r>
          </a:p>
          <a:p>
            <a:pPr algn="just"/>
            <a:r>
              <a:rPr lang="ka-GE" sz="2200" dirty="0" smtClean="0">
                <a:solidFill>
                  <a:schemeClr val="tx1"/>
                </a:solidFill>
              </a:rPr>
              <a:t> </a:t>
            </a:r>
            <a:r>
              <a:rPr lang="ka-GE" sz="2200" dirty="0">
                <a:solidFill>
                  <a:schemeClr val="tx1"/>
                </a:solidFill>
              </a:rPr>
              <a:t>რეანიმაციული ღონისძიებებისათვის საჭირო (შოკის) </a:t>
            </a:r>
            <a:r>
              <a:rPr lang="ka-GE" sz="2200" dirty="0" smtClean="0">
                <a:solidFill>
                  <a:schemeClr val="tx1"/>
                </a:solidFill>
              </a:rPr>
              <a:t>სივრცე;</a:t>
            </a:r>
          </a:p>
          <a:p>
            <a:pPr algn="just"/>
            <a:r>
              <a:rPr lang="ka-GE" sz="2200" dirty="0" smtClean="0">
                <a:solidFill>
                  <a:schemeClr val="tx1"/>
                </a:solidFill>
              </a:rPr>
              <a:t> საპროცედურო;</a:t>
            </a:r>
          </a:p>
          <a:p>
            <a:pPr algn="just"/>
            <a:r>
              <a:rPr lang="ka-GE" sz="2200" dirty="0" smtClean="0">
                <a:solidFill>
                  <a:schemeClr val="tx1"/>
                </a:solidFill>
              </a:rPr>
              <a:t> </a:t>
            </a:r>
            <a:r>
              <a:rPr lang="ka-GE" sz="2200" dirty="0">
                <a:solidFill>
                  <a:schemeClr val="tx1"/>
                </a:solidFill>
              </a:rPr>
              <a:t>საიზოლაციო სათავსი - </a:t>
            </a:r>
            <a:r>
              <a:rPr lang="ka-GE" sz="2200" dirty="0" smtClean="0">
                <a:solidFill>
                  <a:schemeClr val="tx1"/>
                </a:solidFill>
              </a:rPr>
              <a:t>ინფრასტრუქტურა;</a:t>
            </a:r>
          </a:p>
          <a:p>
            <a:pPr marL="0" indent="0" algn="just">
              <a:lnSpc>
                <a:spcPct val="120000"/>
              </a:lnSpc>
              <a:buNone/>
            </a:pPr>
            <a:r>
              <a:rPr lang="ka-GE" sz="2200" b="1" dirty="0" smtClean="0">
                <a:solidFill>
                  <a:schemeClr val="tx1"/>
                </a:solidFill>
              </a:rPr>
              <a:t>გაჩნდა    </a:t>
            </a:r>
            <a:r>
              <a:rPr lang="ka-GE" sz="2200" b="1" dirty="0">
                <a:solidFill>
                  <a:schemeClr val="tx1"/>
                </a:solidFill>
              </a:rPr>
              <a:t>ექიმთა    და ექთანთა    მიერ  უსგ  პროგრამების  გავლის ვალდებულება: </a:t>
            </a:r>
            <a:r>
              <a:rPr lang="ka-GE" sz="2200" dirty="0">
                <a:solidFill>
                  <a:schemeClr val="tx1"/>
                </a:solidFill>
              </a:rPr>
              <a:t>Emergency-ის  ერთეულის ყველა ექიმი  უნდა მონაწილეობდეს უსგ სისტემაში გადაუდებელი მდგომარეობების მართვის მიმართულებით და ყოველწლიურად უნდა აგროვებდეს </a:t>
            </a:r>
            <a:r>
              <a:rPr lang="ka-GE" sz="2200" dirty="0" smtClean="0">
                <a:solidFill>
                  <a:schemeClr val="tx1"/>
                </a:solidFill>
              </a:rPr>
              <a:t>მინიმუმ 30 </a:t>
            </a:r>
            <a:r>
              <a:rPr lang="ka-GE" sz="2200" dirty="0">
                <a:solidFill>
                  <a:schemeClr val="tx1"/>
                </a:solidFill>
              </a:rPr>
              <a:t>უსგ ქულას. ამავდროულად, ის უნდა მონაწილეობდეს უწყვეტი სამედიცინო განათლების პროგრამებში, რომლებიც დაკავშირებულია: კარდიოვასკულური პრობლემებით გამოწვეული გადაუდებელი მდგომარეობების მართვასა  და ბავშვთა ასაკის გადაუდებელი მდგომარეობების მართვასთან – 2 წელიწადში ერთხელ; ტრავმებით გამოწვეული გადაუდებელი მდგომარეობების მართვასთან  – სამ წელიწადში ერთხელEmergency-ის ერთეულის ყველა ექთანმა 2 წელიწადში ერთხელ უნდა გაიაროს უსგ  პროგრამა, რომელიც დაკავშირებულია კარდიოვასკულური პრობლემებით გამოწვეული გადაუდებელი მდგომარეობების მართვასა  და ბავშვთა ასაკის გადაუდებელი მდგომარეობების </a:t>
            </a:r>
            <a:r>
              <a:rPr lang="ka-GE" sz="2200" dirty="0" smtClean="0">
                <a:solidFill>
                  <a:schemeClr val="tx1"/>
                </a:solidFill>
              </a:rPr>
              <a:t>მართვასთან.</a:t>
            </a:r>
            <a:endParaRPr lang="ka-GE" sz="2200" dirty="0">
              <a:solidFill>
                <a:schemeClr val="tx1"/>
              </a:solidFill>
            </a:endParaRPr>
          </a:p>
          <a:p>
            <a:pPr algn="just"/>
            <a:endParaRPr lang="ka-GE" sz="2000" dirty="0">
              <a:solidFill>
                <a:schemeClr val="tx1"/>
              </a:solidFill>
            </a:endParaRPr>
          </a:p>
          <a:p>
            <a:endParaRPr lang="en-US" dirty="0"/>
          </a:p>
        </p:txBody>
      </p:sp>
    </p:spTree>
    <p:extLst>
      <p:ext uri="{BB962C8B-B14F-4D97-AF65-F5344CB8AC3E}">
        <p14:creationId xmlns:p14="http://schemas.microsoft.com/office/powerpoint/2010/main" val="23737540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78924" y="90648"/>
            <a:ext cx="8889076" cy="353489"/>
          </a:xfrm>
        </p:spPr>
        <p:txBody>
          <a:bodyPr>
            <a:noAutofit/>
          </a:bodyPr>
          <a:lstStyle/>
          <a:p>
            <a:r>
              <a:rPr lang="ka-GE" sz="1800" b="1" dirty="0" smtClean="0">
                <a:solidFill>
                  <a:srgbClr val="FF0000"/>
                </a:solidFill>
              </a:rPr>
              <a:t>საკანონმდებლო ცვლილებები</a:t>
            </a:r>
            <a:r>
              <a:rPr lang="ka-GE" sz="1800" b="1" dirty="0" smtClean="0">
                <a:solidFill>
                  <a:schemeClr val="tx1"/>
                </a:solidFill>
              </a:rPr>
              <a:t>:</a:t>
            </a:r>
            <a:endParaRPr lang="en-US" sz="1800" b="1" dirty="0">
              <a:solidFill>
                <a:schemeClr val="tx1"/>
              </a:solidFill>
            </a:endParaRPr>
          </a:p>
        </p:txBody>
      </p:sp>
      <p:sp>
        <p:nvSpPr>
          <p:cNvPr id="3" name="Subtitle 2"/>
          <p:cNvSpPr>
            <a:spLocks noGrp="1"/>
          </p:cNvSpPr>
          <p:nvPr>
            <p:ph type="subTitle" idx="1"/>
          </p:nvPr>
        </p:nvSpPr>
        <p:spPr>
          <a:xfrm>
            <a:off x="426721" y="731519"/>
            <a:ext cx="11234056" cy="5834743"/>
          </a:xfrm>
        </p:spPr>
        <p:txBody>
          <a:bodyPr>
            <a:normAutofit fontScale="92500" lnSpcReduction="20000"/>
          </a:bodyPr>
          <a:lstStyle/>
          <a:p>
            <a:pPr algn="just"/>
            <a:r>
              <a:rPr lang="en-US" sz="1400" dirty="0" err="1" smtClean="0">
                <a:solidFill>
                  <a:schemeClr val="tx1"/>
                </a:solidFill>
              </a:rPr>
              <a:t>სააგენტო</a:t>
            </a:r>
            <a:r>
              <a:rPr lang="ka-GE" sz="1400" dirty="0" smtClean="0">
                <a:solidFill>
                  <a:schemeClr val="tx1"/>
                </a:solidFill>
              </a:rPr>
              <a:t>ს</a:t>
            </a:r>
            <a:r>
              <a:rPr lang="en-US" sz="1400" dirty="0" smtClean="0">
                <a:solidFill>
                  <a:schemeClr val="tx1"/>
                </a:solidFill>
              </a:rPr>
              <a:t> </a:t>
            </a:r>
            <a:r>
              <a:rPr lang="en-US" sz="1400" dirty="0" err="1">
                <a:solidFill>
                  <a:schemeClr val="tx1"/>
                </a:solidFill>
              </a:rPr>
              <a:t>მხრიდან</a:t>
            </a:r>
            <a:r>
              <a:rPr lang="en-US" sz="1400" dirty="0">
                <a:solidFill>
                  <a:schemeClr val="tx1"/>
                </a:solidFill>
              </a:rPr>
              <a:t> </a:t>
            </a:r>
            <a:r>
              <a:rPr lang="en-US" sz="1400" dirty="0" err="1">
                <a:solidFill>
                  <a:schemeClr val="tx1"/>
                </a:solidFill>
              </a:rPr>
              <a:t>საკანონმდებლო</a:t>
            </a:r>
            <a:r>
              <a:rPr lang="en-US" sz="1400" dirty="0">
                <a:solidFill>
                  <a:schemeClr val="tx1"/>
                </a:solidFill>
              </a:rPr>
              <a:t> </a:t>
            </a:r>
            <a:r>
              <a:rPr lang="en-US" sz="1400" dirty="0" err="1">
                <a:solidFill>
                  <a:schemeClr val="tx1"/>
                </a:solidFill>
              </a:rPr>
              <a:t>ინიცირების</a:t>
            </a:r>
            <a:r>
              <a:rPr lang="en-US" sz="1400" dirty="0">
                <a:solidFill>
                  <a:schemeClr val="tx1"/>
                </a:solidFill>
              </a:rPr>
              <a:t> </a:t>
            </a:r>
            <a:r>
              <a:rPr lang="en-US" sz="1400" dirty="0" err="1">
                <a:solidFill>
                  <a:schemeClr val="tx1"/>
                </a:solidFill>
              </a:rPr>
              <a:t>შედეგად</a:t>
            </a:r>
            <a:r>
              <a:rPr lang="en-US" sz="1400" dirty="0">
                <a:solidFill>
                  <a:schemeClr val="tx1"/>
                </a:solidFill>
              </a:rPr>
              <a:t> </a:t>
            </a:r>
            <a:r>
              <a:rPr lang="en-US" sz="1400" dirty="0" err="1">
                <a:solidFill>
                  <a:schemeClr val="tx1"/>
                </a:solidFill>
              </a:rPr>
              <a:t>ვაქცინები</a:t>
            </a:r>
            <a:r>
              <a:rPr lang="en-US" sz="1400" dirty="0">
                <a:solidFill>
                  <a:schemeClr val="tx1"/>
                </a:solidFill>
              </a:rPr>
              <a:t>, </a:t>
            </a:r>
            <a:r>
              <a:rPr lang="en-US" sz="1400" dirty="0" err="1">
                <a:solidFill>
                  <a:schemeClr val="tx1"/>
                </a:solidFill>
              </a:rPr>
              <a:t>ონკო</a:t>
            </a:r>
            <a:r>
              <a:rPr lang="en-US" sz="1400" dirty="0">
                <a:solidFill>
                  <a:schemeClr val="tx1"/>
                </a:solidFill>
              </a:rPr>
              <a:t> </a:t>
            </a:r>
            <a:r>
              <a:rPr lang="en-US" sz="1400" dirty="0" err="1">
                <a:solidFill>
                  <a:schemeClr val="tx1"/>
                </a:solidFill>
              </a:rPr>
              <a:t>პრეპარატები</a:t>
            </a:r>
            <a:r>
              <a:rPr lang="en-US" sz="1400" dirty="0">
                <a:solidFill>
                  <a:schemeClr val="tx1"/>
                </a:solidFill>
              </a:rPr>
              <a:t>, </a:t>
            </a:r>
            <a:r>
              <a:rPr lang="en-US" sz="1400" dirty="0" err="1">
                <a:solidFill>
                  <a:schemeClr val="tx1"/>
                </a:solidFill>
              </a:rPr>
              <a:t>სისხლის</a:t>
            </a:r>
            <a:r>
              <a:rPr lang="en-US" sz="1400" dirty="0">
                <a:solidFill>
                  <a:schemeClr val="tx1"/>
                </a:solidFill>
              </a:rPr>
              <a:t> </a:t>
            </a:r>
            <a:r>
              <a:rPr lang="en-US" sz="1400" dirty="0" err="1">
                <a:solidFill>
                  <a:schemeClr val="tx1"/>
                </a:solidFill>
              </a:rPr>
              <a:t>საინფუზიო</a:t>
            </a:r>
            <a:r>
              <a:rPr lang="en-US" sz="1400" dirty="0">
                <a:solidFill>
                  <a:schemeClr val="tx1"/>
                </a:solidFill>
              </a:rPr>
              <a:t> </a:t>
            </a:r>
            <a:r>
              <a:rPr lang="en-US" sz="1400" dirty="0" err="1">
                <a:solidFill>
                  <a:schemeClr val="tx1"/>
                </a:solidFill>
              </a:rPr>
              <a:t>ხსნარები</a:t>
            </a:r>
            <a:r>
              <a:rPr lang="en-US" sz="1400" dirty="0">
                <a:solidFill>
                  <a:schemeClr val="tx1"/>
                </a:solidFill>
              </a:rPr>
              <a:t> </a:t>
            </a:r>
            <a:r>
              <a:rPr lang="en-US" sz="1400" dirty="0" err="1">
                <a:solidFill>
                  <a:schemeClr val="tx1"/>
                </a:solidFill>
              </a:rPr>
              <a:t>და</a:t>
            </a:r>
            <a:r>
              <a:rPr lang="en-US" sz="1400" dirty="0">
                <a:solidFill>
                  <a:schemeClr val="tx1"/>
                </a:solidFill>
              </a:rPr>
              <a:t> </a:t>
            </a:r>
            <a:r>
              <a:rPr lang="en-US" sz="1400" dirty="0" err="1">
                <a:solidFill>
                  <a:schemeClr val="tx1"/>
                </a:solidFill>
              </a:rPr>
              <a:t>შრატები</a:t>
            </a:r>
            <a:r>
              <a:rPr lang="en-US" sz="1400" dirty="0">
                <a:solidFill>
                  <a:schemeClr val="tx1"/>
                </a:solidFill>
              </a:rPr>
              <a:t> </a:t>
            </a:r>
            <a:r>
              <a:rPr lang="en-US" sz="1400" dirty="0" err="1">
                <a:solidFill>
                  <a:schemeClr val="tx1"/>
                </a:solidFill>
              </a:rPr>
              <a:t>იმპორტიორმა</a:t>
            </a:r>
            <a:r>
              <a:rPr lang="en-US" sz="1400" dirty="0">
                <a:solidFill>
                  <a:schemeClr val="tx1"/>
                </a:solidFill>
              </a:rPr>
              <a:t> </a:t>
            </a:r>
            <a:r>
              <a:rPr lang="en-US" sz="1400" dirty="0" err="1">
                <a:solidFill>
                  <a:schemeClr val="tx1"/>
                </a:solidFill>
              </a:rPr>
              <a:t>და</a:t>
            </a:r>
            <a:r>
              <a:rPr lang="en-US" sz="1400" dirty="0">
                <a:solidFill>
                  <a:schemeClr val="tx1"/>
                </a:solidFill>
              </a:rPr>
              <a:t> </a:t>
            </a:r>
            <a:r>
              <a:rPr lang="en-US" sz="1400" dirty="0" err="1">
                <a:solidFill>
                  <a:schemeClr val="tx1"/>
                </a:solidFill>
              </a:rPr>
              <a:t>მარეგისტრირებელმა</a:t>
            </a:r>
            <a:r>
              <a:rPr lang="en-US" sz="1400" dirty="0">
                <a:solidFill>
                  <a:schemeClr val="tx1"/>
                </a:solidFill>
              </a:rPr>
              <a:t> </a:t>
            </a:r>
            <a:r>
              <a:rPr lang="en-US" sz="1400" dirty="0" err="1">
                <a:solidFill>
                  <a:schemeClr val="tx1"/>
                </a:solidFill>
              </a:rPr>
              <a:t>სუბიექტებმა</a:t>
            </a:r>
            <a:r>
              <a:rPr lang="en-US" sz="1400" dirty="0">
                <a:solidFill>
                  <a:schemeClr val="tx1"/>
                </a:solidFill>
              </a:rPr>
              <a:t>, </a:t>
            </a:r>
            <a:r>
              <a:rPr lang="en-US" sz="1400" dirty="0" err="1">
                <a:solidFill>
                  <a:schemeClr val="tx1"/>
                </a:solidFill>
              </a:rPr>
              <a:t>რეგისტრაციის</a:t>
            </a:r>
            <a:r>
              <a:rPr lang="en-US" sz="1400" dirty="0">
                <a:solidFill>
                  <a:schemeClr val="tx1"/>
                </a:solidFill>
              </a:rPr>
              <a:t> </a:t>
            </a:r>
            <a:r>
              <a:rPr lang="en-US" sz="1400" dirty="0" err="1">
                <a:solidFill>
                  <a:schemeClr val="tx1"/>
                </a:solidFill>
              </a:rPr>
              <a:t>და</a:t>
            </a:r>
            <a:r>
              <a:rPr lang="en-US" sz="1400" dirty="0">
                <a:solidFill>
                  <a:schemeClr val="tx1"/>
                </a:solidFill>
              </a:rPr>
              <a:t> </a:t>
            </a:r>
            <a:r>
              <a:rPr lang="en-US" sz="1400" dirty="0" err="1">
                <a:solidFill>
                  <a:schemeClr val="tx1"/>
                </a:solidFill>
              </a:rPr>
              <a:t>სერიული</a:t>
            </a:r>
            <a:r>
              <a:rPr lang="en-US" sz="1400" dirty="0">
                <a:solidFill>
                  <a:schemeClr val="tx1"/>
                </a:solidFill>
              </a:rPr>
              <a:t> </a:t>
            </a:r>
            <a:r>
              <a:rPr lang="en-US" sz="1400" dirty="0" err="1" smtClean="0">
                <a:solidFill>
                  <a:schemeClr val="tx1"/>
                </a:solidFill>
              </a:rPr>
              <a:t>კონტროლის</a:t>
            </a:r>
            <a:r>
              <a:rPr lang="ka-GE" sz="1400" dirty="0" smtClean="0">
                <a:solidFill>
                  <a:schemeClr val="tx1"/>
                </a:solidFill>
              </a:rPr>
              <a:t>ას</a:t>
            </a:r>
            <a:r>
              <a:rPr lang="en-US" sz="1400" dirty="0" smtClean="0">
                <a:solidFill>
                  <a:schemeClr val="tx1"/>
                </a:solidFill>
              </a:rPr>
              <a:t> </a:t>
            </a:r>
            <a:r>
              <a:rPr lang="en-US" sz="1400" dirty="0" err="1">
                <a:solidFill>
                  <a:schemeClr val="tx1"/>
                </a:solidFill>
              </a:rPr>
              <a:t>უნდა</a:t>
            </a:r>
            <a:r>
              <a:rPr lang="en-US" sz="1400" dirty="0">
                <a:solidFill>
                  <a:schemeClr val="tx1"/>
                </a:solidFill>
              </a:rPr>
              <a:t> </a:t>
            </a:r>
            <a:r>
              <a:rPr lang="en-US" sz="1400" dirty="0" err="1">
                <a:solidFill>
                  <a:schemeClr val="tx1"/>
                </a:solidFill>
              </a:rPr>
              <a:t>წარმოადგინონ</a:t>
            </a:r>
            <a:r>
              <a:rPr lang="en-US" sz="1400" dirty="0">
                <a:solidFill>
                  <a:schemeClr val="tx1"/>
                </a:solidFill>
              </a:rPr>
              <a:t> </a:t>
            </a:r>
            <a:r>
              <a:rPr lang="en-US" sz="1400" dirty="0" err="1">
                <a:solidFill>
                  <a:schemeClr val="tx1"/>
                </a:solidFill>
              </a:rPr>
              <a:t>აღნიშნულ</a:t>
            </a:r>
            <a:r>
              <a:rPr lang="en-US" sz="1400" dirty="0">
                <a:solidFill>
                  <a:schemeClr val="tx1"/>
                </a:solidFill>
              </a:rPr>
              <a:t> </a:t>
            </a:r>
            <a:r>
              <a:rPr lang="en-US" sz="1400" dirty="0" err="1">
                <a:solidFill>
                  <a:schemeClr val="tx1"/>
                </a:solidFill>
              </a:rPr>
              <a:t>პროდუქციაზე</a:t>
            </a:r>
            <a:r>
              <a:rPr lang="en-US" sz="1400" dirty="0">
                <a:solidFill>
                  <a:schemeClr val="tx1"/>
                </a:solidFill>
              </a:rPr>
              <a:t> </a:t>
            </a:r>
            <a:r>
              <a:rPr lang="en-US" sz="1400" dirty="0" err="1">
                <a:solidFill>
                  <a:schemeClr val="tx1"/>
                </a:solidFill>
              </a:rPr>
              <a:t>აკრედიტირებული</a:t>
            </a:r>
            <a:r>
              <a:rPr lang="en-US" sz="1400" dirty="0">
                <a:solidFill>
                  <a:schemeClr val="tx1"/>
                </a:solidFill>
              </a:rPr>
              <a:t> </a:t>
            </a:r>
            <a:r>
              <a:rPr lang="en-US" sz="1400" dirty="0" err="1">
                <a:solidFill>
                  <a:schemeClr val="tx1"/>
                </a:solidFill>
              </a:rPr>
              <a:t>ლაბორატორიული</a:t>
            </a:r>
            <a:r>
              <a:rPr lang="en-US" sz="1400" dirty="0">
                <a:solidFill>
                  <a:schemeClr val="tx1"/>
                </a:solidFill>
              </a:rPr>
              <a:t> </a:t>
            </a:r>
            <a:r>
              <a:rPr lang="en-US" sz="1400" dirty="0" err="1">
                <a:solidFill>
                  <a:schemeClr val="tx1"/>
                </a:solidFill>
              </a:rPr>
              <a:t>დასკვნა</a:t>
            </a:r>
            <a:r>
              <a:rPr lang="en-US" sz="1400" dirty="0">
                <a:solidFill>
                  <a:schemeClr val="tx1"/>
                </a:solidFill>
              </a:rPr>
              <a:t>. (</a:t>
            </a:r>
            <a:r>
              <a:rPr lang="en-US" sz="1400" dirty="0" err="1">
                <a:solidFill>
                  <a:schemeClr val="tx1"/>
                </a:solidFill>
              </a:rPr>
              <a:t>რაც</a:t>
            </a:r>
            <a:r>
              <a:rPr lang="en-US" sz="1400" dirty="0">
                <a:solidFill>
                  <a:schemeClr val="tx1"/>
                </a:solidFill>
              </a:rPr>
              <a:t> </a:t>
            </a:r>
            <a:r>
              <a:rPr lang="en-US" sz="1400" dirty="0" err="1">
                <a:solidFill>
                  <a:schemeClr val="tx1"/>
                </a:solidFill>
              </a:rPr>
              <a:t>შემდგომში</a:t>
            </a:r>
            <a:r>
              <a:rPr lang="en-US" sz="1400" dirty="0">
                <a:solidFill>
                  <a:schemeClr val="tx1"/>
                </a:solidFill>
              </a:rPr>
              <a:t> </a:t>
            </a:r>
            <a:r>
              <a:rPr lang="en-US" sz="1400" dirty="0" err="1">
                <a:solidFill>
                  <a:schemeClr val="tx1"/>
                </a:solidFill>
              </a:rPr>
              <a:t>რათქმაუნდა</a:t>
            </a:r>
            <a:r>
              <a:rPr lang="en-US" sz="1400" dirty="0">
                <a:solidFill>
                  <a:schemeClr val="tx1"/>
                </a:solidFill>
              </a:rPr>
              <a:t> </a:t>
            </a:r>
            <a:r>
              <a:rPr lang="en-US" sz="1400" dirty="0" err="1">
                <a:solidFill>
                  <a:schemeClr val="tx1"/>
                </a:solidFill>
              </a:rPr>
              <a:t>პროდუქციის</a:t>
            </a:r>
            <a:r>
              <a:rPr lang="en-US" sz="1400" dirty="0">
                <a:solidFill>
                  <a:schemeClr val="tx1"/>
                </a:solidFill>
              </a:rPr>
              <a:t> </a:t>
            </a:r>
            <a:r>
              <a:rPr lang="en-US" sz="1400" dirty="0" err="1">
                <a:solidFill>
                  <a:schemeClr val="tx1"/>
                </a:solidFill>
              </a:rPr>
              <a:t>გაუმჯობესების</a:t>
            </a:r>
            <a:r>
              <a:rPr lang="en-US" sz="1400" dirty="0">
                <a:solidFill>
                  <a:schemeClr val="tx1"/>
                </a:solidFill>
              </a:rPr>
              <a:t> </a:t>
            </a:r>
            <a:r>
              <a:rPr lang="en-US" sz="1400" dirty="0" err="1">
                <a:solidFill>
                  <a:schemeClr val="tx1"/>
                </a:solidFill>
              </a:rPr>
              <a:t>ხარისზე</a:t>
            </a:r>
            <a:r>
              <a:rPr lang="en-US" sz="1400" dirty="0">
                <a:solidFill>
                  <a:schemeClr val="tx1"/>
                </a:solidFill>
              </a:rPr>
              <a:t> </a:t>
            </a:r>
            <a:r>
              <a:rPr lang="en-US" sz="1400" dirty="0" err="1">
                <a:solidFill>
                  <a:schemeClr val="tx1"/>
                </a:solidFill>
              </a:rPr>
              <a:t>აისახება</a:t>
            </a:r>
            <a:r>
              <a:rPr lang="en-US" sz="1400" dirty="0" smtClean="0">
                <a:solidFill>
                  <a:schemeClr val="tx1"/>
                </a:solidFill>
              </a:rPr>
              <a:t>)</a:t>
            </a:r>
            <a:r>
              <a:rPr lang="ka-GE" sz="1400" dirty="0" smtClean="0">
                <a:solidFill>
                  <a:schemeClr val="tx1"/>
                </a:solidFill>
              </a:rPr>
              <a:t>;</a:t>
            </a:r>
            <a:endParaRPr lang="en-US" sz="1400" dirty="0">
              <a:solidFill>
                <a:schemeClr val="tx1"/>
              </a:solidFill>
            </a:endParaRPr>
          </a:p>
          <a:p>
            <a:pPr algn="just"/>
            <a:r>
              <a:rPr lang="en-US" sz="1400" dirty="0" err="1">
                <a:solidFill>
                  <a:schemeClr val="tx1"/>
                </a:solidFill>
              </a:rPr>
              <a:t>სააგენტომ</a:t>
            </a:r>
            <a:r>
              <a:rPr lang="en-US" sz="1400" dirty="0">
                <a:solidFill>
                  <a:schemeClr val="tx1"/>
                </a:solidFill>
              </a:rPr>
              <a:t> </a:t>
            </a:r>
            <a:r>
              <a:rPr lang="en-US" sz="1400" dirty="0" err="1">
                <a:solidFill>
                  <a:schemeClr val="tx1"/>
                </a:solidFill>
              </a:rPr>
              <a:t>ინიცირება</a:t>
            </a:r>
            <a:r>
              <a:rPr lang="en-US" sz="1400" dirty="0">
                <a:solidFill>
                  <a:schemeClr val="tx1"/>
                </a:solidFill>
              </a:rPr>
              <a:t> </a:t>
            </a:r>
            <a:r>
              <a:rPr lang="en-US" sz="1400" dirty="0" err="1" smtClean="0">
                <a:solidFill>
                  <a:schemeClr val="tx1"/>
                </a:solidFill>
              </a:rPr>
              <a:t>გაუკე</a:t>
            </a:r>
            <a:r>
              <a:rPr lang="ka-GE" sz="1400" dirty="0" smtClean="0">
                <a:solidFill>
                  <a:schemeClr val="tx1"/>
                </a:solidFill>
              </a:rPr>
              <a:t>თ</a:t>
            </a:r>
            <a:r>
              <a:rPr lang="en-US" sz="1400" dirty="0" smtClean="0">
                <a:solidFill>
                  <a:schemeClr val="tx1"/>
                </a:solidFill>
              </a:rPr>
              <a:t>ა </a:t>
            </a:r>
            <a:r>
              <a:rPr lang="en-US" sz="1400" dirty="0" err="1">
                <a:solidFill>
                  <a:schemeClr val="tx1"/>
                </a:solidFill>
              </a:rPr>
              <a:t>საკანონმდებლო</a:t>
            </a:r>
            <a:r>
              <a:rPr lang="en-US" sz="1400" dirty="0">
                <a:solidFill>
                  <a:schemeClr val="tx1"/>
                </a:solidFill>
              </a:rPr>
              <a:t> </a:t>
            </a:r>
            <a:r>
              <a:rPr lang="en-US" sz="1400" dirty="0" err="1">
                <a:solidFill>
                  <a:schemeClr val="tx1"/>
                </a:solidFill>
              </a:rPr>
              <a:t>ცვლილებებს</a:t>
            </a:r>
            <a:r>
              <a:rPr lang="en-US" sz="1400" dirty="0">
                <a:solidFill>
                  <a:schemeClr val="tx1"/>
                </a:solidFill>
              </a:rPr>
              <a:t> </a:t>
            </a:r>
            <a:r>
              <a:rPr lang="en-US" sz="1400" dirty="0" err="1">
                <a:solidFill>
                  <a:schemeClr val="tx1"/>
                </a:solidFill>
              </a:rPr>
              <a:t>სხადასხვა</a:t>
            </a:r>
            <a:r>
              <a:rPr lang="en-US" sz="1400" dirty="0">
                <a:solidFill>
                  <a:schemeClr val="tx1"/>
                </a:solidFill>
              </a:rPr>
              <a:t> </a:t>
            </a:r>
            <a:r>
              <a:rPr lang="en-US" sz="1400" dirty="0" err="1">
                <a:solidFill>
                  <a:schemeClr val="tx1"/>
                </a:solidFill>
              </a:rPr>
              <a:t>დონეზე</a:t>
            </a:r>
            <a:r>
              <a:rPr lang="en-US" sz="1400" dirty="0" smtClean="0">
                <a:solidFill>
                  <a:schemeClr val="tx1"/>
                </a:solidFill>
              </a:rPr>
              <a:t>,</a:t>
            </a:r>
            <a:r>
              <a:rPr lang="ka-GE" sz="1400" dirty="0" smtClean="0">
                <a:solidFill>
                  <a:schemeClr val="tx1"/>
                </a:solidFill>
              </a:rPr>
              <a:t> ცვლილებების ინიცირება მოხდა ადმინისტრაციულ სამართალდარღვეევათა კოდექსში რის </a:t>
            </a:r>
            <a:r>
              <a:rPr lang="ka-GE" sz="1400" dirty="0" smtClean="0">
                <a:solidFill>
                  <a:schemeClr val="tx1"/>
                </a:solidFill>
              </a:rPr>
              <a:t>შედეგადაც:</a:t>
            </a:r>
          </a:p>
          <a:p>
            <a:pPr marL="285750" indent="-285750" algn="just">
              <a:buFont typeface="Wingdings" panose="05000000000000000000" pitchFamily="2" charset="2"/>
              <a:buChar char="§"/>
            </a:pPr>
            <a:r>
              <a:rPr lang="ka-GE" sz="1400" dirty="0" smtClean="0">
                <a:solidFill>
                  <a:schemeClr val="tx1"/>
                </a:solidFill>
              </a:rPr>
              <a:t> </a:t>
            </a:r>
            <a:r>
              <a:rPr lang="ka-GE" sz="1400" dirty="0" smtClean="0">
                <a:solidFill>
                  <a:schemeClr val="tx1"/>
                </a:solidFill>
              </a:rPr>
              <a:t>ისეთი ტიპის დარღვევებზე როგორიცაა სალიცენზიო სანებართვო პირობების დარღვევა თუ აქამდე სანქცია იყო 0 დან 10 000 ლარამდე </a:t>
            </a:r>
            <a:r>
              <a:rPr lang="ka-GE" sz="1400" dirty="0" smtClean="0">
                <a:solidFill>
                  <a:schemeClr val="tx1"/>
                </a:solidFill>
              </a:rPr>
              <a:t>ცვლილების </a:t>
            </a:r>
            <a:r>
              <a:rPr lang="ka-GE" sz="1400" dirty="0" smtClean="0">
                <a:solidFill>
                  <a:schemeClr val="tx1"/>
                </a:solidFill>
              </a:rPr>
              <a:t>შემთხვევაში სანქცია იქნება 15 000 დან 30 000 </a:t>
            </a:r>
            <a:r>
              <a:rPr lang="ka-GE" sz="1400" dirty="0" smtClean="0">
                <a:solidFill>
                  <a:schemeClr val="tx1"/>
                </a:solidFill>
              </a:rPr>
              <a:t>ლარამდე;</a:t>
            </a:r>
          </a:p>
          <a:p>
            <a:pPr marL="285750" indent="-285750" algn="just">
              <a:buFont typeface="Wingdings" panose="05000000000000000000" pitchFamily="2" charset="2"/>
              <a:buChar char="§"/>
            </a:pPr>
            <a:r>
              <a:rPr lang="ka-GE" sz="1400" dirty="0" smtClean="0">
                <a:solidFill>
                  <a:schemeClr val="tx1"/>
                </a:solidFill>
              </a:rPr>
              <a:t> </a:t>
            </a:r>
            <a:r>
              <a:rPr lang="ka-GE" sz="1400" dirty="0" smtClean="0">
                <a:solidFill>
                  <a:schemeClr val="tx1"/>
                </a:solidFill>
              </a:rPr>
              <a:t>სანქციები არის გაზრდილი უკანონო საექიმო საქნიანობისთვის, ამბულატორიებში სტანდარტის ნორმების დარღვევისთვის, დაწესებულების ლიცენზიის გარეშე </a:t>
            </a:r>
            <a:r>
              <a:rPr lang="ka-GE" sz="1400" dirty="0" smtClean="0">
                <a:solidFill>
                  <a:schemeClr val="tx1"/>
                </a:solidFill>
              </a:rPr>
              <a:t>საქმიანობისთვის;</a:t>
            </a:r>
          </a:p>
          <a:p>
            <a:pPr algn="just">
              <a:lnSpc>
                <a:spcPct val="110000"/>
              </a:lnSpc>
            </a:pPr>
            <a:r>
              <a:rPr lang="ka-GE" sz="1400" b="1" dirty="0" smtClean="0">
                <a:solidFill>
                  <a:schemeClr val="tx1"/>
                </a:solidFill>
              </a:rPr>
              <a:t>ცვლილებები </a:t>
            </a:r>
            <a:r>
              <a:rPr lang="ka-GE" sz="1400" b="1" dirty="0" smtClean="0">
                <a:solidFill>
                  <a:schemeClr val="tx1"/>
                </a:solidFill>
              </a:rPr>
              <a:t>შეეხო ლიცენზიების და ნებართვების შესახებ </a:t>
            </a:r>
            <a:r>
              <a:rPr lang="ka-GE" sz="1400" b="1" dirty="0" smtClean="0">
                <a:solidFill>
                  <a:schemeClr val="tx1"/>
                </a:solidFill>
              </a:rPr>
              <a:t>კანონს.</a:t>
            </a:r>
            <a:r>
              <a:rPr lang="ka-GE" sz="1400" dirty="0" smtClean="0">
                <a:solidFill>
                  <a:schemeClr val="tx1"/>
                </a:solidFill>
              </a:rPr>
              <a:t> დღეს </a:t>
            </a:r>
            <a:r>
              <a:rPr lang="ka-GE" sz="1400" dirty="0" smtClean="0">
                <a:solidFill>
                  <a:schemeClr val="tx1"/>
                </a:solidFill>
              </a:rPr>
              <a:t>არსებული რედაქციით ნებისმიერი ამბულატორია ექვემდებარება სავალდებულო შეტყბინებას, მარეგულირებელი არანაირ უფლებას არ აძლევს მას, დაწესებულებას საქმიანობას ვერ შეუჩერებ რა სახის დარღვევაც არ უნდა ჰქონდეს სახეზე. </a:t>
            </a:r>
            <a:endParaRPr lang="ka-GE" sz="1400" dirty="0" smtClean="0">
              <a:solidFill>
                <a:schemeClr val="tx1"/>
              </a:solidFill>
            </a:endParaRPr>
          </a:p>
          <a:p>
            <a:pPr algn="just">
              <a:lnSpc>
                <a:spcPct val="110000"/>
              </a:lnSpc>
            </a:pPr>
            <a:r>
              <a:rPr lang="ka-GE" sz="1400" dirty="0" smtClean="0">
                <a:solidFill>
                  <a:schemeClr val="tx1"/>
                </a:solidFill>
              </a:rPr>
              <a:t>ცვლილება </a:t>
            </a:r>
            <a:r>
              <a:rPr lang="ka-GE" sz="1400" dirty="0" smtClean="0">
                <a:solidFill>
                  <a:schemeClr val="tx1"/>
                </a:solidFill>
              </a:rPr>
              <a:t>ინიცირდა აგრეთვე </a:t>
            </a:r>
            <a:r>
              <a:rPr lang="ka-GE" sz="1400" b="1" dirty="0" smtClean="0">
                <a:solidFill>
                  <a:schemeClr val="tx1"/>
                </a:solidFill>
              </a:rPr>
              <a:t>მეწარმეთა შესახებ </a:t>
            </a:r>
            <a:r>
              <a:rPr lang="ka-GE" sz="1400" b="1" dirty="0" smtClean="0">
                <a:solidFill>
                  <a:schemeClr val="tx1"/>
                </a:solidFill>
              </a:rPr>
              <a:t>კანონში. </a:t>
            </a:r>
            <a:r>
              <a:rPr lang="ka-GE" sz="1400" dirty="0" smtClean="0">
                <a:solidFill>
                  <a:schemeClr val="tx1"/>
                </a:solidFill>
              </a:rPr>
              <a:t>დღეს არსებული რედაქციით პაციენტის მიმართ განხორციელებული სამედიცინო მომსახურების ხარისხის შესწავლისას არ </a:t>
            </a:r>
            <a:r>
              <a:rPr lang="ka-GE" sz="1400" dirty="0" smtClean="0">
                <a:solidFill>
                  <a:schemeClr val="tx1"/>
                </a:solidFill>
              </a:rPr>
              <a:t>გვაქვს </a:t>
            </a:r>
            <a:r>
              <a:rPr lang="ka-GE" sz="1400" dirty="0" smtClean="0">
                <a:solidFill>
                  <a:schemeClr val="tx1"/>
                </a:solidFill>
              </a:rPr>
              <a:t>უფლება პირდაპირ სააგენტოს დირექტორის ბრძანებით </a:t>
            </a:r>
            <a:r>
              <a:rPr lang="ka-GE" sz="1400" dirty="0" smtClean="0">
                <a:solidFill>
                  <a:schemeClr val="tx1"/>
                </a:solidFill>
              </a:rPr>
              <a:t>შევიდეთ </a:t>
            </a:r>
            <a:r>
              <a:rPr lang="ka-GE" sz="1400" dirty="0" smtClean="0">
                <a:solidFill>
                  <a:schemeClr val="tx1"/>
                </a:solidFill>
              </a:rPr>
              <a:t>კლინიკაში, დღეს მოქმედი ნორმით შუამდგომლობით შედიხარ სასამართლოში, სასამართლო ამის შესახებ ატყობინებს კლინიკას როგორც მხარეს. იქიდან გამომდინარე რომ სააგენტო სწავლობს პაციენტის დოკუმენტაციას იქმნება იმის საშიშროება რომ კლინიკამ გააყალბოს ეს დოკუმენტაცია (რადგან ყველა პაციენტზე დოკუმენტაციას თვითონვე ქმნის</a:t>
            </a:r>
            <a:r>
              <a:rPr lang="ka-GE" sz="1400" dirty="0" smtClean="0">
                <a:solidFill>
                  <a:schemeClr val="tx1"/>
                </a:solidFill>
              </a:rPr>
              <a:t>).</a:t>
            </a:r>
          </a:p>
          <a:p>
            <a:pPr algn="just">
              <a:lnSpc>
                <a:spcPct val="110000"/>
              </a:lnSpc>
            </a:pPr>
            <a:r>
              <a:rPr lang="ka-GE" sz="1400" dirty="0" smtClean="0">
                <a:solidFill>
                  <a:schemeClr val="tx1"/>
                </a:solidFill>
              </a:rPr>
              <a:t>ცვლლილებები </a:t>
            </a:r>
            <a:r>
              <a:rPr lang="ka-GE" sz="1400" dirty="0" smtClean="0">
                <a:solidFill>
                  <a:schemeClr val="tx1"/>
                </a:solidFill>
              </a:rPr>
              <a:t>ინიცირდა </a:t>
            </a:r>
            <a:r>
              <a:rPr lang="ka-GE" sz="1400" b="1" dirty="0" smtClean="0">
                <a:solidFill>
                  <a:schemeClr val="tx1"/>
                </a:solidFill>
              </a:rPr>
              <a:t>მთავრობის 385-ე დადგენილებაში </a:t>
            </a:r>
            <a:r>
              <a:rPr lang="ka-GE" sz="1400" dirty="0" smtClean="0">
                <a:solidFill>
                  <a:schemeClr val="tx1"/>
                </a:solidFill>
              </a:rPr>
              <a:t>რომლის დამტკიცების შედეგადაც სამედიცინო დაწესებულებებს მოუწევთ გააუმჯობესონ თავიანთი ობიექტები ინფრასტრუქტურის კუთხით, სტერილიზაცია დეზინფექციის კუთხით, სამედიცინო ნარჩენების უკეთესათ მართვის მიმართულებით, ხარისხის შიდა სისტემების მართვის კუთხით.</a:t>
            </a:r>
          </a:p>
          <a:p>
            <a:pPr algn="just">
              <a:lnSpc>
                <a:spcPct val="110000"/>
              </a:lnSpc>
            </a:pPr>
            <a:r>
              <a:rPr lang="ka-GE" sz="1400" dirty="0" smtClean="0">
                <a:solidFill>
                  <a:schemeClr val="tx1"/>
                </a:solidFill>
              </a:rPr>
              <a:t>2020 წლიდან პარლამენტის ჯანდაცვის კომიტეტის თაოსნობით ჩავერთეთ წამლის ახალი კანონის შემუშავებაში, გავიარეთ რამოდენიმე საკითხი, გვქონდა შეხვდრა კომიტეტში ფარმაცევტულ და წამლის სფეროში მოღვაწე რამოდენიმე სპეციალისტთან, არანაირ საკითხზე არ შევჯერებულვართ, მსოფლიოში და მათ შორის საქართველოში კორონავირუსის პანდემიის გამო მარტის დასაწყისში კანონზე მუშაობა შეწყდა. ისე რომ არაფერი არ გაგვაგებინეს და არც საქმის ყურში ჩაგვაყენეს, </a:t>
            </a:r>
            <a:r>
              <a:rPr lang="ka-GE" sz="1400" dirty="0" smtClean="0">
                <a:solidFill>
                  <a:schemeClr val="tx1"/>
                </a:solidFill>
              </a:rPr>
              <a:t>მაისის </a:t>
            </a:r>
            <a:r>
              <a:rPr lang="ka-GE" sz="1400" dirty="0" smtClean="0">
                <a:solidFill>
                  <a:schemeClr val="tx1"/>
                </a:solidFill>
              </a:rPr>
              <a:t>დასაწყისში დაგვირეკეს და გვითხრეს რომ კანონპროექტი </a:t>
            </a:r>
            <a:r>
              <a:rPr lang="ka-GE" sz="1400" dirty="0" smtClean="0">
                <a:solidFill>
                  <a:schemeClr val="tx1"/>
                </a:solidFill>
              </a:rPr>
              <a:t>დასრულებული </a:t>
            </a:r>
            <a:r>
              <a:rPr lang="ka-GE" sz="1400" dirty="0" smtClean="0">
                <a:solidFill>
                  <a:schemeClr val="tx1"/>
                </a:solidFill>
              </a:rPr>
              <a:t>აქვთ და მალე პარლამენტში კენჭს უყრიან დასამტკიცებლად. აღნიშნულ კანონპროექტში არც ჯანდაცვის სამინისტროს და არც რეგულირების სააგენტოს არც ერთი წინადადება და მოსაზრება გაზიარებული არ არის.</a:t>
            </a:r>
            <a:endParaRPr lang="en-US" sz="1400" dirty="0">
              <a:solidFill>
                <a:schemeClr val="tx1"/>
              </a:solidFill>
            </a:endParaRPr>
          </a:p>
        </p:txBody>
      </p:sp>
    </p:spTree>
    <p:extLst>
      <p:ext uri="{BB962C8B-B14F-4D97-AF65-F5344CB8AC3E}">
        <p14:creationId xmlns:p14="http://schemas.microsoft.com/office/powerpoint/2010/main" val="349421038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78229" y="252412"/>
            <a:ext cx="8671612" cy="711864"/>
          </a:xfrm>
        </p:spPr>
        <p:txBody>
          <a:bodyPr>
            <a:normAutofit/>
          </a:bodyPr>
          <a:lstStyle/>
          <a:p>
            <a:r>
              <a:rPr lang="ka-GE" sz="2000" b="1" dirty="0" smtClean="0">
                <a:solidFill>
                  <a:srgbClr val="FF0000"/>
                </a:solidFill>
              </a:rPr>
              <a:t>საგენტოს მიერ </a:t>
            </a:r>
            <a:r>
              <a:rPr lang="en-US" sz="2000" b="1" dirty="0" smtClean="0">
                <a:solidFill>
                  <a:srgbClr val="FF0000"/>
                </a:solidFill>
              </a:rPr>
              <a:t>COVID 19-</a:t>
            </a:r>
            <a:r>
              <a:rPr lang="ka-GE" sz="2000" b="1" dirty="0" smtClean="0">
                <a:solidFill>
                  <a:srgbClr val="FF0000"/>
                </a:solidFill>
              </a:rPr>
              <a:t>თან დაკავშირებით გატარებული ღონისძიებები</a:t>
            </a:r>
            <a:r>
              <a:rPr lang="ka-GE" sz="2000" b="1" dirty="0" smtClean="0">
                <a:solidFill>
                  <a:schemeClr val="tx1"/>
                </a:solidFill>
              </a:rPr>
              <a:t>:</a:t>
            </a:r>
            <a:endParaRPr lang="en-US" sz="2000" b="1" dirty="0">
              <a:solidFill>
                <a:schemeClr val="tx1"/>
              </a:solidFill>
            </a:endParaRPr>
          </a:p>
        </p:txBody>
      </p:sp>
      <p:sp>
        <p:nvSpPr>
          <p:cNvPr id="3" name="Content Placeholder 2"/>
          <p:cNvSpPr>
            <a:spLocks noGrp="1"/>
          </p:cNvSpPr>
          <p:nvPr>
            <p:ph idx="1"/>
          </p:nvPr>
        </p:nvSpPr>
        <p:spPr>
          <a:xfrm>
            <a:off x="226424" y="1105593"/>
            <a:ext cx="9449592" cy="5037512"/>
          </a:xfrm>
        </p:spPr>
        <p:txBody>
          <a:bodyPr>
            <a:normAutofit/>
          </a:bodyPr>
          <a:lstStyle/>
          <a:p>
            <a:pPr marL="285750" indent="-285750" algn="just"/>
            <a:endParaRPr lang="ka-GE" sz="1500" dirty="0" smtClean="0"/>
          </a:p>
          <a:p>
            <a:pPr marL="285750" indent="-285750" algn="just">
              <a:buFont typeface="Wingdings" panose="05000000000000000000" pitchFamily="2" charset="2"/>
              <a:buChar char="§"/>
            </a:pPr>
            <a:r>
              <a:rPr lang="en-US" sz="1600" dirty="0" err="1">
                <a:solidFill>
                  <a:schemeClr val="tx1"/>
                </a:solidFill>
              </a:rPr>
              <a:t>საქართველოში</a:t>
            </a:r>
            <a:r>
              <a:rPr lang="en-US" sz="1600" dirty="0">
                <a:solidFill>
                  <a:schemeClr val="tx1"/>
                </a:solidFill>
              </a:rPr>
              <a:t> </a:t>
            </a:r>
            <a:r>
              <a:rPr lang="en-US" sz="1600" dirty="0" err="1">
                <a:solidFill>
                  <a:schemeClr val="tx1"/>
                </a:solidFill>
              </a:rPr>
              <a:t>კორონავირუსის</a:t>
            </a:r>
            <a:r>
              <a:rPr lang="en-US" sz="1600" dirty="0">
                <a:solidFill>
                  <a:schemeClr val="tx1"/>
                </a:solidFill>
              </a:rPr>
              <a:t> </a:t>
            </a:r>
            <a:r>
              <a:rPr lang="en-US" sz="1600" dirty="0" err="1" smtClean="0">
                <a:solidFill>
                  <a:schemeClr val="tx1"/>
                </a:solidFill>
              </a:rPr>
              <a:t>გავრცელებამდ</a:t>
            </a:r>
            <a:r>
              <a:rPr lang="ka-GE" sz="1600" dirty="0" smtClean="0">
                <a:solidFill>
                  <a:schemeClr val="tx1"/>
                </a:solidFill>
              </a:rPr>
              <a:t>ე 2020 წლის 10 თებერვლიდან 18 თებერვლამდე</a:t>
            </a:r>
            <a:r>
              <a:rPr lang="en-US" sz="1600" dirty="0" smtClean="0">
                <a:solidFill>
                  <a:schemeClr val="tx1"/>
                </a:solidFill>
              </a:rPr>
              <a:t> </a:t>
            </a:r>
            <a:r>
              <a:rPr lang="en-US" sz="1600" dirty="0" err="1">
                <a:solidFill>
                  <a:schemeClr val="tx1"/>
                </a:solidFill>
              </a:rPr>
              <a:t>სააგენტომ</a:t>
            </a:r>
            <a:r>
              <a:rPr lang="en-US" sz="1600" dirty="0">
                <a:solidFill>
                  <a:schemeClr val="tx1"/>
                </a:solidFill>
              </a:rPr>
              <a:t> </a:t>
            </a:r>
            <a:r>
              <a:rPr lang="en-US" sz="1600" dirty="0" err="1">
                <a:solidFill>
                  <a:schemeClr val="tx1"/>
                </a:solidFill>
              </a:rPr>
              <a:t>მთელი</a:t>
            </a:r>
            <a:r>
              <a:rPr lang="en-US" sz="1600" dirty="0">
                <a:solidFill>
                  <a:schemeClr val="tx1"/>
                </a:solidFill>
              </a:rPr>
              <a:t> </a:t>
            </a:r>
            <a:r>
              <a:rPr lang="en-US" sz="1600" dirty="0" err="1">
                <a:solidFill>
                  <a:schemeClr val="tx1"/>
                </a:solidFill>
              </a:rPr>
              <a:t>ქვეყნის</a:t>
            </a:r>
            <a:r>
              <a:rPr lang="en-US" sz="1600" dirty="0">
                <a:solidFill>
                  <a:schemeClr val="tx1"/>
                </a:solidFill>
              </a:rPr>
              <a:t> </a:t>
            </a:r>
            <a:r>
              <a:rPr lang="en-US" sz="1600" dirty="0" err="1">
                <a:solidFill>
                  <a:schemeClr val="tx1"/>
                </a:solidFill>
              </a:rPr>
              <a:t>მაშტაბით</a:t>
            </a:r>
            <a:r>
              <a:rPr lang="en-US" sz="1600" dirty="0">
                <a:solidFill>
                  <a:schemeClr val="tx1"/>
                </a:solidFill>
              </a:rPr>
              <a:t> </a:t>
            </a:r>
            <a:r>
              <a:rPr lang="en-US" sz="1600" dirty="0" err="1" smtClean="0">
                <a:solidFill>
                  <a:schemeClr val="tx1"/>
                </a:solidFill>
              </a:rPr>
              <a:t>გადაამოწმა</a:t>
            </a:r>
            <a:r>
              <a:rPr lang="ka-GE" sz="1600" dirty="0" smtClean="0">
                <a:solidFill>
                  <a:schemeClr val="tx1"/>
                </a:solidFill>
              </a:rPr>
              <a:t> 121</a:t>
            </a:r>
            <a:r>
              <a:rPr lang="en-US" sz="1600" dirty="0" smtClean="0">
                <a:solidFill>
                  <a:schemeClr val="tx1"/>
                </a:solidFill>
              </a:rPr>
              <a:t> </a:t>
            </a:r>
            <a:r>
              <a:rPr lang="en-US" sz="1600" dirty="0" err="1">
                <a:solidFill>
                  <a:schemeClr val="tx1"/>
                </a:solidFill>
              </a:rPr>
              <a:t>ინფექციური</a:t>
            </a:r>
            <a:r>
              <a:rPr lang="en-US" sz="1600" dirty="0">
                <a:solidFill>
                  <a:schemeClr val="tx1"/>
                </a:solidFill>
              </a:rPr>
              <a:t> </a:t>
            </a:r>
            <a:r>
              <a:rPr lang="en-US" sz="1600" dirty="0" err="1">
                <a:solidFill>
                  <a:schemeClr val="tx1"/>
                </a:solidFill>
              </a:rPr>
              <a:t>პროფილის</a:t>
            </a:r>
            <a:r>
              <a:rPr lang="en-US" sz="1600" dirty="0">
                <a:solidFill>
                  <a:schemeClr val="tx1"/>
                </a:solidFill>
              </a:rPr>
              <a:t> </a:t>
            </a:r>
            <a:r>
              <a:rPr lang="en-US" sz="1600" dirty="0" err="1" smtClean="0">
                <a:solidFill>
                  <a:schemeClr val="tx1"/>
                </a:solidFill>
              </a:rPr>
              <a:t>დაწესებულებ</a:t>
            </a:r>
            <a:r>
              <a:rPr lang="ka-GE" sz="1600" dirty="0" smtClean="0">
                <a:solidFill>
                  <a:schemeClr val="tx1"/>
                </a:solidFill>
              </a:rPr>
              <a:t>ა</a:t>
            </a:r>
            <a:r>
              <a:rPr lang="en-US" sz="1600" dirty="0" smtClean="0">
                <a:solidFill>
                  <a:schemeClr val="tx1"/>
                </a:solidFill>
              </a:rPr>
              <a:t> </a:t>
            </a:r>
            <a:r>
              <a:rPr lang="en-US" sz="1600" dirty="0" err="1">
                <a:solidFill>
                  <a:schemeClr val="tx1"/>
                </a:solidFill>
              </a:rPr>
              <a:t>და</a:t>
            </a:r>
            <a:r>
              <a:rPr lang="en-US" sz="1600" dirty="0">
                <a:solidFill>
                  <a:schemeClr val="tx1"/>
                </a:solidFill>
              </a:rPr>
              <a:t> </a:t>
            </a:r>
            <a:r>
              <a:rPr lang="en-US" sz="1600" dirty="0" err="1">
                <a:solidFill>
                  <a:schemeClr val="tx1"/>
                </a:solidFill>
              </a:rPr>
              <a:t>განსაზღვრა</a:t>
            </a:r>
            <a:r>
              <a:rPr lang="en-US" sz="1600" dirty="0">
                <a:solidFill>
                  <a:schemeClr val="tx1"/>
                </a:solidFill>
              </a:rPr>
              <a:t> </a:t>
            </a:r>
            <a:r>
              <a:rPr lang="en-US" sz="1600" dirty="0" err="1">
                <a:solidFill>
                  <a:schemeClr val="tx1"/>
                </a:solidFill>
              </a:rPr>
              <a:t>მათი</a:t>
            </a:r>
            <a:r>
              <a:rPr lang="en-US" sz="1600" dirty="0">
                <a:solidFill>
                  <a:schemeClr val="tx1"/>
                </a:solidFill>
              </a:rPr>
              <a:t> </a:t>
            </a:r>
            <a:r>
              <a:rPr lang="en-US" sz="1600" dirty="0" err="1">
                <a:solidFill>
                  <a:schemeClr val="tx1"/>
                </a:solidFill>
              </a:rPr>
              <a:t>მზაობა</a:t>
            </a:r>
            <a:r>
              <a:rPr lang="en-US" sz="1600" dirty="0">
                <a:solidFill>
                  <a:schemeClr val="tx1"/>
                </a:solidFill>
              </a:rPr>
              <a:t> </a:t>
            </a:r>
            <a:r>
              <a:rPr lang="en-US" sz="1600" dirty="0" err="1">
                <a:solidFill>
                  <a:schemeClr val="tx1"/>
                </a:solidFill>
              </a:rPr>
              <a:t>კორონა</a:t>
            </a:r>
            <a:r>
              <a:rPr lang="en-US" sz="1600" dirty="0">
                <a:solidFill>
                  <a:schemeClr val="tx1"/>
                </a:solidFill>
              </a:rPr>
              <a:t> </a:t>
            </a:r>
            <a:r>
              <a:rPr lang="en-US" sz="1600" dirty="0" err="1">
                <a:solidFill>
                  <a:schemeClr val="tx1"/>
                </a:solidFill>
              </a:rPr>
              <a:t>ვირუსის</a:t>
            </a:r>
            <a:r>
              <a:rPr lang="en-US" sz="1600" dirty="0">
                <a:solidFill>
                  <a:schemeClr val="tx1"/>
                </a:solidFill>
              </a:rPr>
              <a:t> </a:t>
            </a:r>
            <a:r>
              <a:rPr lang="en-US" sz="1600" dirty="0" err="1">
                <a:solidFill>
                  <a:schemeClr val="tx1"/>
                </a:solidFill>
              </a:rPr>
              <a:t>გავრცელების</a:t>
            </a:r>
            <a:r>
              <a:rPr lang="en-US" sz="1600" dirty="0">
                <a:solidFill>
                  <a:schemeClr val="tx1"/>
                </a:solidFill>
              </a:rPr>
              <a:t> </a:t>
            </a:r>
            <a:r>
              <a:rPr lang="en-US" sz="1600" dirty="0" err="1">
                <a:solidFill>
                  <a:schemeClr val="tx1"/>
                </a:solidFill>
              </a:rPr>
              <a:t>შემთხვევაში</a:t>
            </a:r>
            <a:r>
              <a:rPr lang="ka-GE" sz="1600" dirty="0">
                <a:solidFill>
                  <a:schemeClr val="tx1"/>
                </a:solidFill>
              </a:rPr>
              <a:t>;</a:t>
            </a:r>
          </a:p>
          <a:p>
            <a:pPr marL="285750" indent="-285750" algn="just">
              <a:buFont typeface="Wingdings" panose="05000000000000000000" pitchFamily="2" charset="2"/>
              <a:buChar char="§"/>
            </a:pPr>
            <a:r>
              <a:rPr lang="en-US" sz="1600" dirty="0" err="1" smtClean="0">
                <a:solidFill>
                  <a:schemeClr val="tx1"/>
                </a:solidFill>
              </a:rPr>
              <a:t>კორონა</a:t>
            </a:r>
            <a:r>
              <a:rPr lang="en-US" sz="1600" dirty="0" smtClean="0">
                <a:solidFill>
                  <a:schemeClr val="tx1"/>
                </a:solidFill>
              </a:rPr>
              <a:t> </a:t>
            </a:r>
            <a:r>
              <a:rPr lang="en-US" sz="1600" dirty="0" err="1">
                <a:solidFill>
                  <a:schemeClr val="tx1"/>
                </a:solidFill>
              </a:rPr>
              <a:t>ვირუსის</a:t>
            </a:r>
            <a:r>
              <a:rPr lang="en-US" sz="1600" dirty="0">
                <a:solidFill>
                  <a:schemeClr val="tx1"/>
                </a:solidFill>
              </a:rPr>
              <a:t> </a:t>
            </a:r>
            <a:r>
              <a:rPr lang="en-US" sz="1600" dirty="0" err="1" smtClean="0">
                <a:solidFill>
                  <a:schemeClr val="tx1"/>
                </a:solidFill>
              </a:rPr>
              <a:t>გავრცელებისთანავე</a:t>
            </a:r>
            <a:r>
              <a:rPr lang="ka-GE" sz="1600" dirty="0">
                <a:solidFill>
                  <a:schemeClr val="tx1"/>
                </a:solidFill>
              </a:rPr>
              <a:t>,</a:t>
            </a:r>
            <a:r>
              <a:rPr lang="en-US" sz="1600" dirty="0" smtClean="0">
                <a:solidFill>
                  <a:schemeClr val="tx1"/>
                </a:solidFill>
              </a:rPr>
              <a:t> </a:t>
            </a:r>
            <a:r>
              <a:rPr lang="en-US" sz="1600" dirty="0" err="1">
                <a:solidFill>
                  <a:schemeClr val="tx1"/>
                </a:solidFill>
              </a:rPr>
              <a:t>მას</a:t>
            </a:r>
            <a:r>
              <a:rPr lang="en-US" sz="1600" dirty="0">
                <a:solidFill>
                  <a:schemeClr val="tx1"/>
                </a:solidFill>
              </a:rPr>
              <a:t> </a:t>
            </a:r>
            <a:r>
              <a:rPr lang="en-US" sz="1600" dirty="0" err="1">
                <a:solidFill>
                  <a:schemeClr val="tx1"/>
                </a:solidFill>
              </a:rPr>
              <a:t>შემდეგ</a:t>
            </a:r>
            <a:r>
              <a:rPr lang="en-US" sz="1600" dirty="0">
                <a:solidFill>
                  <a:schemeClr val="tx1"/>
                </a:solidFill>
              </a:rPr>
              <a:t> </a:t>
            </a:r>
            <a:r>
              <a:rPr lang="en-US" sz="1600" dirty="0" err="1">
                <a:solidFill>
                  <a:schemeClr val="tx1"/>
                </a:solidFill>
              </a:rPr>
              <a:t>რაც</a:t>
            </a:r>
            <a:r>
              <a:rPr lang="en-US" sz="1600" dirty="0">
                <a:solidFill>
                  <a:schemeClr val="tx1"/>
                </a:solidFill>
              </a:rPr>
              <a:t> </a:t>
            </a:r>
            <a:r>
              <a:rPr lang="en-US" sz="1600" dirty="0" err="1">
                <a:solidFill>
                  <a:schemeClr val="tx1"/>
                </a:solidFill>
              </a:rPr>
              <a:t>მსოფლიოში</a:t>
            </a:r>
            <a:r>
              <a:rPr lang="en-US" sz="1600" dirty="0">
                <a:solidFill>
                  <a:schemeClr val="tx1"/>
                </a:solidFill>
              </a:rPr>
              <a:t> </a:t>
            </a:r>
            <a:r>
              <a:rPr lang="en-US" sz="1600" dirty="0" err="1">
                <a:solidFill>
                  <a:schemeClr val="tx1"/>
                </a:solidFill>
              </a:rPr>
              <a:t>გამოიკვეთა</a:t>
            </a:r>
            <a:r>
              <a:rPr lang="en-US" sz="1600" dirty="0">
                <a:solidFill>
                  <a:schemeClr val="tx1"/>
                </a:solidFill>
              </a:rPr>
              <a:t> </a:t>
            </a:r>
            <a:r>
              <a:rPr lang="en-US" sz="1600" dirty="0" err="1">
                <a:solidFill>
                  <a:schemeClr val="tx1"/>
                </a:solidFill>
              </a:rPr>
              <a:t>რომ</a:t>
            </a:r>
            <a:r>
              <a:rPr lang="en-US" sz="1600" dirty="0">
                <a:solidFill>
                  <a:schemeClr val="tx1"/>
                </a:solidFill>
              </a:rPr>
              <a:t> </a:t>
            </a:r>
            <a:r>
              <a:rPr lang="en-US" sz="1600" dirty="0" err="1">
                <a:solidFill>
                  <a:schemeClr val="tx1"/>
                </a:solidFill>
              </a:rPr>
              <a:t>აღნიშნული</a:t>
            </a:r>
            <a:r>
              <a:rPr lang="en-US" sz="1600" dirty="0">
                <a:solidFill>
                  <a:schemeClr val="tx1"/>
                </a:solidFill>
              </a:rPr>
              <a:t> </a:t>
            </a:r>
            <a:r>
              <a:rPr lang="en-US" sz="1600" dirty="0" err="1">
                <a:solidFill>
                  <a:schemeClr val="tx1"/>
                </a:solidFill>
              </a:rPr>
              <a:t>ვირუსის</a:t>
            </a:r>
            <a:r>
              <a:rPr lang="en-US" sz="1600" dirty="0">
                <a:solidFill>
                  <a:schemeClr val="tx1"/>
                </a:solidFill>
              </a:rPr>
              <a:t> </a:t>
            </a:r>
            <a:r>
              <a:rPr lang="en-US" sz="1600" dirty="0" err="1">
                <a:solidFill>
                  <a:schemeClr val="tx1"/>
                </a:solidFill>
              </a:rPr>
              <a:t>გართულებისას</a:t>
            </a:r>
            <a:r>
              <a:rPr lang="en-US" sz="1600" dirty="0">
                <a:solidFill>
                  <a:schemeClr val="tx1"/>
                </a:solidFill>
              </a:rPr>
              <a:t> </a:t>
            </a:r>
            <a:r>
              <a:rPr lang="en-US" sz="1600" dirty="0" err="1">
                <a:solidFill>
                  <a:schemeClr val="tx1"/>
                </a:solidFill>
              </a:rPr>
              <a:t>პაციენტები</a:t>
            </a:r>
            <a:r>
              <a:rPr lang="en-US" sz="1600" dirty="0">
                <a:solidFill>
                  <a:schemeClr val="tx1"/>
                </a:solidFill>
              </a:rPr>
              <a:t> </a:t>
            </a:r>
            <a:r>
              <a:rPr lang="en-US" sz="1600" dirty="0" err="1">
                <a:solidFill>
                  <a:schemeClr val="tx1"/>
                </a:solidFill>
              </a:rPr>
              <a:t>საჭიროებდნენ</a:t>
            </a:r>
            <a:r>
              <a:rPr lang="en-US" sz="1600" dirty="0">
                <a:solidFill>
                  <a:schemeClr val="tx1"/>
                </a:solidFill>
              </a:rPr>
              <a:t> </a:t>
            </a:r>
            <a:r>
              <a:rPr lang="en-US" sz="1600" dirty="0" err="1">
                <a:solidFill>
                  <a:schemeClr val="tx1"/>
                </a:solidFill>
              </a:rPr>
              <a:t>ხელოვნური</a:t>
            </a:r>
            <a:r>
              <a:rPr lang="en-US" sz="1600" dirty="0">
                <a:solidFill>
                  <a:schemeClr val="tx1"/>
                </a:solidFill>
              </a:rPr>
              <a:t> </a:t>
            </a:r>
            <a:r>
              <a:rPr lang="en-US" sz="1600" dirty="0" err="1">
                <a:solidFill>
                  <a:schemeClr val="tx1"/>
                </a:solidFill>
              </a:rPr>
              <a:t>სასუნთქი</a:t>
            </a:r>
            <a:r>
              <a:rPr lang="en-US" sz="1600" dirty="0">
                <a:solidFill>
                  <a:schemeClr val="tx1"/>
                </a:solidFill>
              </a:rPr>
              <a:t> </a:t>
            </a:r>
            <a:r>
              <a:rPr lang="en-US" sz="1600" dirty="0" err="1">
                <a:solidFill>
                  <a:schemeClr val="tx1"/>
                </a:solidFill>
              </a:rPr>
              <a:t>აპარატით</a:t>
            </a:r>
            <a:r>
              <a:rPr lang="en-US" sz="1600" dirty="0">
                <a:solidFill>
                  <a:schemeClr val="tx1"/>
                </a:solidFill>
              </a:rPr>
              <a:t> </a:t>
            </a:r>
            <a:r>
              <a:rPr lang="en-US" sz="1600" dirty="0" err="1">
                <a:solidFill>
                  <a:schemeClr val="tx1"/>
                </a:solidFill>
              </a:rPr>
              <a:t>მართვას</a:t>
            </a:r>
            <a:r>
              <a:rPr lang="en-US" sz="1600" dirty="0">
                <a:solidFill>
                  <a:schemeClr val="tx1"/>
                </a:solidFill>
              </a:rPr>
              <a:t>, </a:t>
            </a:r>
            <a:r>
              <a:rPr lang="en-US" sz="1600" dirty="0" err="1">
                <a:solidFill>
                  <a:schemeClr val="tx1"/>
                </a:solidFill>
              </a:rPr>
              <a:t>ყველა</a:t>
            </a:r>
            <a:r>
              <a:rPr lang="en-US" sz="1600" dirty="0">
                <a:solidFill>
                  <a:schemeClr val="tx1"/>
                </a:solidFill>
              </a:rPr>
              <a:t> </a:t>
            </a:r>
            <a:r>
              <a:rPr lang="en-US" sz="1600" dirty="0" err="1">
                <a:solidFill>
                  <a:schemeClr val="tx1"/>
                </a:solidFill>
              </a:rPr>
              <a:t>კლინიკაში</a:t>
            </a:r>
            <a:r>
              <a:rPr lang="en-US" sz="1600" dirty="0">
                <a:solidFill>
                  <a:schemeClr val="tx1"/>
                </a:solidFill>
              </a:rPr>
              <a:t> </a:t>
            </a:r>
            <a:r>
              <a:rPr lang="en-US" sz="1600" dirty="0" err="1">
                <a:solidFill>
                  <a:schemeClr val="tx1"/>
                </a:solidFill>
              </a:rPr>
              <a:t>სააგენტოს</a:t>
            </a:r>
            <a:r>
              <a:rPr lang="en-US" sz="1600" dirty="0">
                <a:solidFill>
                  <a:schemeClr val="tx1"/>
                </a:solidFill>
              </a:rPr>
              <a:t> </a:t>
            </a:r>
            <a:r>
              <a:rPr lang="en-US" sz="1600" dirty="0" err="1">
                <a:solidFill>
                  <a:schemeClr val="tx1"/>
                </a:solidFill>
              </a:rPr>
              <a:t>თანამშრომლების</a:t>
            </a:r>
            <a:r>
              <a:rPr lang="en-US" sz="1600" dirty="0">
                <a:solidFill>
                  <a:schemeClr val="tx1"/>
                </a:solidFill>
              </a:rPr>
              <a:t> </a:t>
            </a:r>
            <a:r>
              <a:rPr lang="en-US" sz="1600" dirty="0" err="1">
                <a:solidFill>
                  <a:schemeClr val="tx1"/>
                </a:solidFill>
              </a:rPr>
              <a:t>მიერ</a:t>
            </a:r>
            <a:r>
              <a:rPr lang="en-US" sz="1600" dirty="0">
                <a:solidFill>
                  <a:schemeClr val="tx1"/>
                </a:solidFill>
              </a:rPr>
              <a:t> </a:t>
            </a:r>
            <a:r>
              <a:rPr lang="en-US" sz="1600" dirty="0" err="1">
                <a:solidFill>
                  <a:schemeClr val="tx1"/>
                </a:solidFill>
              </a:rPr>
              <a:t>ადგილზე</a:t>
            </a:r>
            <a:r>
              <a:rPr lang="en-US" sz="1600" dirty="0">
                <a:solidFill>
                  <a:schemeClr val="tx1"/>
                </a:solidFill>
              </a:rPr>
              <a:t> </a:t>
            </a:r>
            <a:r>
              <a:rPr lang="en-US" sz="1600" dirty="0" err="1">
                <a:solidFill>
                  <a:schemeClr val="tx1"/>
                </a:solidFill>
              </a:rPr>
              <a:t>ინახა</a:t>
            </a:r>
            <a:r>
              <a:rPr lang="en-US" sz="1600" dirty="0">
                <a:solidFill>
                  <a:schemeClr val="tx1"/>
                </a:solidFill>
              </a:rPr>
              <a:t> </a:t>
            </a:r>
            <a:r>
              <a:rPr lang="en-US" sz="1600" dirty="0" err="1">
                <a:solidFill>
                  <a:schemeClr val="tx1"/>
                </a:solidFill>
              </a:rPr>
              <a:t>აღნიშნული</a:t>
            </a:r>
            <a:r>
              <a:rPr lang="en-US" sz="1600" dirty="0">
                <a:solidFill>
                  <a:schemeClr val="tx1"/>
                </a:solidFill>
              </a:rPr>
              <a:t> </a:t>
            </a:r>
            <a:r>
              <a:rPr lang="en-US" sz="1600" dirty="0" err="1">
                <a:solidFill>
                  <a:schemeClr val="tx1"/>
                </a:solidFill>
              </a:rPr>
              <a:t>აპარატები</a:t>
            </a:r>
            <a:r>
              <a:rPr lang="en-US" sz="1600" dirty="0">
                <a:solidFill>
                  <a:schemeClr val="tx1"/>
                </a:solidFill>
              </a:rPr>
              <a:t> </a:t>
            </a:r>
            <a:r>
              <a:rPr lang="en-US" sz="1600" dirty="0" err="1">
                <a:solidFill>
                  <a:schemeClr val="tx1"/>
                </a:solidFill>
              </a:rPr>
              <a:t>დასურათდა</a:t>
            </a:r>
            <a:r>
              <a:rPr lang="en-US" sz="1600" dirty="0">
                <a:solidFill>
                  <a:schemeClr val="tx1"/>
                </a:solidFill>
              </a:rPr>
              <a:t> </a:t>
            </a:r>
            <a:r>
              <a:rPr lang="en-US" sz="1600" dirty="0" err="1">
                <a:solidFill>
                  <a:schemeClr val="tx1"/>
                </a:solidFill>
              </a:rPr>
              <a:t>და</a:t>
            </a:r>
            <a:r>
              <a:rPr lang="en-US" sz="1600" dirty="0">
                <a:solidFill>
                  <a:schemeClr val="tx1"/>
                </a:solidFill>
              </a:rPr>
              <a:t> </a:t>
            </a:r>
            <a:r>
              <a:rPr lang="en-US" sz="1600" dirty="0" err="1">
                <a:solidFill>
                  <a:schemeClr val="tx1"/>
                </a:solidFill>
              </a:rPr>
              <a:t>შემოწმდა</a:t>
            </a:r>
            <a:r>
              <a:rPr lang="en-US" sz="1600" dirty="0">
                <a:solidFill>
                  <a:schemeClr val="tx1"/>
                </a:solidFill>
              </a:rPr>
              <a:t> </a:t>
            </a:r>
            <a:r>
              <a:rPr lang="en-US" sz="1600" dirty="0" err="1">
                <a:solidFill>
                  <a:schemeClr val="tx1"/>
                </a:solidFill>
              </a:rPr>
              <a:t>მათი</a:t>
            </a:r>
            <a:r>
              <a:rPr lang="en-US" sz="1600" dirty="0">
                <a:solidFill>
                  <a:schemeClr val="tx1"/>
                </a:solidFill>
              </a:rPr>
              <a:t> </a:t>
            </a:r>
            <a:r>
              <a:rPr lang="en-US" sz="1600" dirty="0" err="1">
                <a:solidFill>
                  <a:schemeClr val="tx1"/>
                </a:solidFill>
              </a:rPr>
              <a:t>გამართულობა</a:t>
            </a:r>
            <a:r>
              <a:rPr lang="en-US" sz="1600" dirty="0">
                <a:solidFill>
                  <a:schemeClr val="tx1"/>
                </a:solidFill>
              </a:rPr>
              <a:t>, </a:t>
            </a:r>
            <a:r>
              <a:rPr lang="en-US" sz="1600" dirty="0" err="1">
                <a:solidFill>
                  <a:schemeClr val="tx1"/>
                </a:solidFill>
              </a:rPr>
              <a:t>მუშაობის</a:t>
            </a:r>
            <a:r>
              <a:rPr lang="en-US" sz="1600" dirty="0">
                <a:solidFill>
                  <a:schemeClr val="tx1"/>
                </a:solidFill>
              </a:rPr>
              <a:t> </a:t>
            </a:r>
            <a:r>
              <a:rPr lang="en-US" sz="1600" dirty="0" err="1">
                <a:solidFill>
                  <a:schemeClr val="tx1"/>
                </a:solidFill>
              </a:rPr>
              <a:t>ინტენსივობა</a:t>
            </a:r>
            <a:r>
              <a:rPr lang="en-US" sz="1600" dirty="0">
                <a:solidFill>
                  <a:schemeClr val="tx1"/>
                </a:solidFill>
              </a:rPr>
              <a:t> </a:t>
            </a:r>
            <a:r>
              <a:rPr lang="en-US" sz="1600" dirty="0" err="1">
                <a:solidFill>
                  <a:schemeClr val="tx1"/>
                </a:solidFill>
              </a:rPr>
              <a:t>და</a:t>
            </a:r>
            <a:r>
              <a:rPr lang="en-US" sz="1600" dirty="0">
                <a:solidFill>
                  <a:schemeClr val="tx1"/>
                </a:solidFill>
              </a:rPr>
              <a:t> </a:t>
            </a:r>
            <a:r>
              <a:rPr lang="en-US" sz="1600" dirty="0" err="1">
                <a:solidFill>
                  <a:schemeClr val="tx1"/>
                </a:solidFill>
              </a:rPr>
              <a:t>დატვირთვის</a:t>
            </a:r>
            <a:r>
              <a:rPr lang="en-US" sz="1600" dirty="0">
                <a:solidFill>
                  <a:schemeClr val="tx1"/>
                </a:solidFill>
              </a:rPr>
              <a:t> </a:t>
            </a:r>
            <a:r>
              <a:rPr lang="en-US" sz="1600" dirty="0" err="1">
                <a:solidFill>
                  <a:schemeClr val="tx1"/>
                </a:solidFill>
              </a:rPr>
              <a:t>კოეფიციენტი</a:t>
            </a:r>
            <a:r>
              <a:rPr lang="en-US" sz="1600" dirty="0">
                <a:solidFill>
                  <a:schemeClr val="tx1"/>
                </a:solidFill>
              </a:rPr>
              <a:t> (</a:t>
            </a:r>
            <a:r>
              <a:rPr lang="en-US" sz="1600" dirty="0" err="1">
                <a:solidFill>
                  <a:schemeClr val="tx1"/>
                </a:solidFill>
              </a:rPr>
              <a:t>მანამდე</a:t>
            </a:r>
            <a:r>
              <a:rPr lang="en-US" sz="1600" dirty="0">
                <a:solidFill>
                  <a:schemeClr val="tx1"/>
                </a:solidFill>
              </a:rPr>
              <a:t> </a:t>
            </a:r>
            <a:r>
              <a:rPr lang="en-US" sz="1600" dirty="0" err="1">
                <a:solidFill>
                  <a:schemeClr val="tx1"/>
                </a:solidFill>
              </a:rPr>
              <a:t>ასეთი</a:t>
            </a:r>
            <a:r>
              <a:rPr lang="en-US" sz="1600" dirty="0">
                <a:solidFill>
                  <a:schemeClr val="tx1"/>
                </a:solidFill>
              </a:rPr>
              <a:t> </a:t>
            </a:r>
            <a:r>
              <a:rPr lang="en-US" sz="1600" dirty="0" err="1">
                <a:solidFill>
                  <a:schemeClr val="tx1"/>
                </a:solidFill>
              </a:rPr>
              <a:t>ინფორმაცია</a:t>
            </a:r>
            <a:r>
              <a:rPr lang="en-US" sz="1600" dirty="0">
                <a:solidFill>
                  <a:schemeClr val="tx1"/>
                </a:solidFill>
              </a:rPr>
              <a:t> </a:t>
            </a:r>
            <a:r>
              <a:rPr lang="en-US" sz="1600" dirty="0" err="1">
                <a:solidFill>
                  <a:schemeClr val="tx1"/>
                </a:solidFill>
              </a:rPr>
              <a:t>არ</a:t>
            </a:r>
            <a:r>
              <a:rPr lang="en-US" sz="1600" dirty="0">
                <a:solidFill>
                  <a:schemeClr val="tx1"/>
                </a:solidFill>
              </a:rPr>
              <a:t> </a:t>
            </a:r>
            <a:r>
              <a:rPr lang="en-US" sz="1600" dirty="0" err="1">
                <a:solidFill>
                  <a:schemeClr val="tx1"/>
                </a:solidFill>
              </a:rPr>
              <a:t>არსებობდა</a:t>
            </a:r>
            <a:r>
              <a:rPr lang="en-US" sz="1600" dirty="0">
                <a:solidFill>
                  <a:schemeClr val="tx1"/>
                </a:solidFill>
              </a:rPr>
              <a:t>)</a:t>
            </a:r>
            <a:r>
              <a:rPr lang="ka-GE" sz="1600" dirty="0">
                <a:solidFill>
                  <a:schemeClr val="tx1"/>
                </a:solidFill>
              </a:rPr>
              <a:t>;</a:t>
            </a:r>
            <a:endParaRPr lang="en-US" sz="1600" dirty="0">
              <a:solidFill>
                <a:schemeClr val="tx1"/>
              </a:solidFill>
            </a:endParaRPr>
          </a:p>
          <a:p>
            <a:pPr marL="285750" indent="-285750" algn="just">
              <a:buFont typeface="Wingdings" panose="05000000000000000000" pitchFamily="2" charset="2"/>
              <a:buChar char="§"/>
            </a:pPr>
            <a:r>
              <a:rPr lang="ka-GE" sz="1600" dirty="0" smtClean="0">
                <a:solidFill>
                  <a:schemeClr val="tx1"/>
                </a:solidFill>
              </a:rPr>
              <a:t>ქვეყნის მაშტაბით </a:t>
            </a:r>
            <a:r>
              <a:rPr lang="en-US" sz="1600" dirty="0" smtClean="0">
                <a:solidFill>
                  <a:schemeClr val="tx1"/>
                </a:solidFill>
              </a:rPr>
              <a:t>covid-19- </a:t>
            </a:r>
            <a:r>
              <a:rPr lang="en-US" sz="1600" dirty="0" err="1">
                <a:solidFill>
                  <a:schemeClr val="tx1"/>
                </a:solidFill>
              </a:rPr>
              <a:t>ის</a:t>
            </a:r>
            <a:r>
              <a:rPr lang="en-US" sz="1600" dirty="0">
                <a:solidFill>
                  <a:schemeClr val="tx1"/>
                </a:solidFill>
              </a:rPr>
              <a:t> </a:t>
            </a:r>
            <a:r>
              <a:rPr lang="en-US" sz="1600" dirty="0" err="1" smtClean="0">
                <a:solidFill>
                  <a:schemeClr val="tx1"/>
                </a:solidFill>
              </a:rPr>
              <a:t>სამართვად</a:t>
            </a:r>
            <a:r>
              <a:rPr lang="ka-GE" sz="1600" dirty="0" smtClean="0">
                <a:solidFill>
                  <a:schemeClr val="tx1"/>
                </a:solidFill>
              </a:rPr>
              <a:t> მთავრობის დადგენილებით განსაზღვრული 31 სამედიცინო დაწესებულება სააგენტოს დირექტორის დავალებით მისმა მოადგილემ</a:t>
            </a:r>
            <a:r>
              <a:rPr lang="en-US" sz="1600" dirty="0" smtClean="0">
                <a:solidFill>
                  <a:schemeClr val="tx1"/>
                </a:solidFill>
              </a:rPr>
              <a:t> </a:t>
            </a:r>
            <a:r>
              <a:rPr lang="ka-GE" sz="1600" dirty="0" smtClean="0">
                <a:solidFill>
                  <a:schemeClr val="tx1"/>
                </a:solidFill>
              </a:rPr>
              <a:t>პარლამენტის ჯანდაცვის კომიტეტის მესვეურებთან ერთად პირადად მოინახულა, შეისწავლა მათი მდგომარეობა</a:t>
            </a:r>
            <a:r>
              <a:rPr lang="ka-GE" sz="1600" dirty="0">
                <a:solidFill>
                  <a:schemeClr val="tx1"/>
                </a:solidFill>
              </a:rPr>
              <a:t> </a:t>
            </a:r>
            <a:r>
              <a:rPr lang="ka-GE" sz="1600" dirty="0" smtClean="0">
                <a:solidFill>
                  <a:schemeClr val="tx1"/>
                </a:solidFill>
              </a:rPr>
              <a:t>და საჭიროებები.</a:t>
            </a:r>
          </a:p>
          <a:p>
            <a:pPr marL="285750" indent="-285750" algn="just">
              <a:buFont typeface="Wingdings" panose="05000000000000000000" pitchFamily="2" charset="2"/>
              <a:buChar char="§"/>
            </a:pPr>
            <a:r>
              <a:rPr lang="en-US" sz="1600" dirty="0" err="1" smtClean="0">
                <a:solidFill>
                  <a:schemeClr val="tx1"/>
                </a:solidFill>
              </a:rPr>
              <a:t>მთელი</a:t>
            </a:r>
            <a:r>
              <a:rPr lang="en-US" sz="1600" dirty="0" smtClean="0">
                <a:solidFill>
                  <a:schemeClr val="tx1"/>
                </a:solidFill>
              </a:rPr>
              <a:t> </a:t>
            </a:r>
            <a:r>
              <a:rPr lang="en-US" sz="1600" dirty="0" err="1">
                <a:solidFill>
                  <a:schemeClr val="tx1"/>
                </a:solidFill>
              </a:rPr>
              <a:t>ქვეყნის</a:t>
            </a:r>
            <a:r>
              <a:rPr lang="en-US" sz="1600" dirty="0">
                <a:solidFill>
                  <a:schemeClr val="tx1"/>
                </a:solidFill>
              </a:rPr>
              <a:t> </a:t>
            </a:r>
            <a:r>
              <a:rPr lang="en-US" sz="1600" dirty="0" err="1">
                <a:solidFill>
                  <a:schemeClr val="tx1"/>
                </a:solidFill>
              </a:rPr>
              <a:t>მაშტაბით</a:t>
            </a:r>
            <a:r>
              <a:rPr lang="en-US" sz="1600" dirty="0">
                <a:solidFill>
                  <a:schemeClr val="tx1"/>
                </a:solidFill>
              </a:rPr>
              <a:t> </a:t>
            </a:r>
            <a:r>
              <a:rPr lang="en-US" sz="1600" dirty="0" err="1">
                <a:solidFill>
                  <a:schemeClr val="tx1"/>
                </a:solidFill>
              </a:rPr>
              <a:t>აღიწერა</a:t>
            </a:r>
            <a:r>
              <a:rPr lang="en-US" sz="1600" dirty="0">
                <a:solidFill>
                  <a:schemeClr val="tx1"/>
                </a:solidFill>
              </a:rPr>
              <a:t> </a:t>
            </a:r>
            <a:r>
              <a:rPr lang="en-US" sz="1600" dirty="0" err="1" smtClean="0">
                <a:solidFill>
                  <a:schemeClr val="tx1"/>
                </a:solidFill>
              </a:rPr>
              <a:t>სამედიცინო</a:t>
            </a:r>
            <a:r>
              <a:rPr lang="en-US" sz="1600" dirty="0" smtClean="0">
                <a:solidFill>
                  <a:schemeClr val="tx1"/>
                </a:solidFill>
              </a:rPr>
              <a:t> </a:t>
            </a:r>
            <a:r>
              <a:rPr lang="en-US" sz="1600" dirty="0" err="1" smtClean="0">
                <a:solidFill>
                  <a:schemeClr val="tx1"/>
                </a:solidFill>
              </a:rPr>
              <a:t>პერსონალი</a:t>
            </a:r>
            <a:r>
              <a:rPr lang="en-US" sz="1600" dirty="0" smtClean="0">
                <a:solidFill>
                  <a:schemeClr val="tx1"/>
                </a:solidFill>
              </a:rPr>
              <a:t> (</a:t>
            </a:r>
            <a:r>
              <a:rPr lang="en-US" sz="1600" dirty="0" err="1">
                <a:solidFill>
                  <a:schemeClr val="tx1"/>
                </a:solidFill>
              </a:rPr>
              <a:t>ექიმები</a:t>
            </a:r>
            <a:r>
              <a:rPr lang="en-US" sz="1600" dirty="0">
                <a:solidFill>
                  <a:schemeClr val="tx1"/>
                </a:solidFill>
              </a:rPr>
              <a:t>, </a:t>
            </a:r>
            <a:r>
              <a:rPr lang="en-US" sz="1600" dirty="0" err="1">
                <a:solidFill>
                  <a:schemeClr val="tx1"/>
                </a:solidFill>
              </a:rPr>
              <a:t>უმცროსი</a:t>
            </a:r>
            <a:r>
              <a:rPr lang="en-US" sz="1600" dirty="0">
                <a:solidFill>
                  <a:schemeClr val="tx1"/>
                </a:solidFill>
              </a:rPr>
              <a:t> </a:t>
            </a:r>
            <a:r>
              <a:rPr lang="en-US" sz="1600" dirty="0" err="1">
                <a:solidFill>
                  <a:schemeClr val="tx1"/>
                </a:solidFill>
              </a:rPr>
              <a:t>ექიმები</a:t>
            </a:r>
            <a:r>
              <a:rPr lang="en-US" sz="1600" dirty="0">
                <a:solidFill>
                  <a:schemeClr val="tx1"/>
                </a:solidFill>
              </a:rPr>
              <a:t> </a:t>
            </a:r>
            <a:r>
              <a:rPr lang="en-US" sz="1600" dirty="0" err="1">
                <a:solidFill>
                  <a:schemeClr val="tx1"/>
                </a:solidFill>
              </a:rPr>
              <a:t>და</a:t>
            </a:r>
            <a:r>
              <a:rPr lang="en-US" sz="1600" dirty="0">
                <a:solidFill>
                  <a:schemeClr val="tx1"/>
                </a:solidFill>
              </a:rPr>
              <a:t> </a:t>
            </a:r>
            <a:r>
              <a:rPr lang="en-US" sz="1600" dirty="0" err="1">
                <a:solidFill>
                  <a:schemeClr val="tx1"/>
                </a:solidFill>
              </a:rPr>
              <a:t>ექთანები</a:t>
            </a:r>
            <a:r>
              <a:rPr lang="en-US" sz="1600" dirty="0">
                <a:solidFill>
                  <a:schemeClr val="tx1"/>
                </a:solidFill>
              </a:rPr>
              <a:t>, </a:t>
            </a:r>
            <a:r>
              <a:rPr lang="en-US" sz="1600" dirty="0" err="1">
                <a:solidFill>
                  <a:schemeClr val="tx1"/>
                </a:solidFill>
              </a:rPr>
              <a:t>პროფილურად</a:t>
            </a:r>
            <a:r>
              <a:rPr lang="en-US" sz="1600" dirty="0">
                <a:solidFill>
                  <a:schemeClr val="tx1"/>
                </a:solidFill>
              </a:rPr>
              <a:t>) </a:t>
            </a:r>
            <a:r>
              <a:rPr lang="en-US" sz="1600" dirty="0" err="1">
                <a:solidFill>
                  <a:schemeClr val="tx1"/>
                </a:solidFill>
              </a:rPr>
              <a:t>ასევე</a:t>
            </a:r>
            <a:r>
              <a:rPr lang="en-US" sz="1600" dirty="0">
                <a:solidFill>
                  <a:schemeClr val="tx1"/>
                </a:solidFill>
              </a:rPr>
              <a:t> </a:t>
            </a:r>
            <a:r>
              <a:rPr lang="en-US" sz="1600" dirty="0" err="1">
                <a:solidFill>
                  <a:schemeClr val="tx1"/>
                </a:solidFill>
              </a:rPr>
              <a:t>საწოლფონდი</a:t>
            </a:r>
            <a:r>
              <a:rPr lang="en-US" sz="1600" dirty="0">
                <a:solidFill>
                  <a:schemeClr val="tx1"/>
                </a:solidFill>
              </a:rPr>
              <a:t> (</a:t>
            </a:r>
            <a:r>
              <a:rPr lang="en-US" sz="1600" dirty="0" err="1">
                <a:solidFill>
                  <a:schemeClr val="tx1"/>
                </a:solidFill>
              </a:rPr>
              <a:t>დატვირთულობის</a:t>
            </a:r>
            <a:r>
              <a:rPr lang="en-US" sz="1600" dirty="0">
                <a:solidFill>
                  <a:schemeClr val="tx1"/>
                </a:solidFill>
              </a:rPr>
              <a:t> </a:t>
            </a:r>
            <a:r>
              <a:rPr lang="en-US" sz="1600" dirty="0" err="1">
                <a:solidFill>
                  <a:schemeClr val="tx1"/>
                </a:solidFill>
              </a:rPr>
              <a:t>მიხედვით</a:t>
            </a:r>
            <a:r>
              <a:rPr lang="en-US" sz="1600" dirty="0">
                <a:solidFill>
                  <a:schemeClr val="tx1"/>
                </a:solidFill>
              </a:rPr>
              <a:t>) </a:t>
            </a:r>
            <a:r>
              <a:rPr lang="en-US" sz="1600" dirty="0" err="1">
                <a:solidFill>
                  <a:schemeClr val="tx1"/>
                </a:solidFill>
              </a:rPr>
              <a:t>რითიც</a:t>
            </a:r>
            <a:r>
              <a:rPr lang="en-US" sz="1600" dirty="0">
                <a:solidFill>
                  <a:schemeClr val="tx1"/>
                </a:solidFill>
              </a:rPr>
              <a:t> </a:t>
            </a:r>
            <a:r>
              <a:rPr lang="en-US" sz="1600" dirty="0" err="1">
                <a:solidFill>
                  <a:schemeClr val="tx1"/>
                </a:solidFill>
              </a:rPr>
              <a:t>პანდემიის</a:t>
            </a:r>
            <a:r>
              <a:rPr lang="en-US" sz="1600" dirty="0">
                <a:solidFill>
                  <a:schemeClr val="tx1"/>
                </a:solidFill>
              </a:rPr>
              <a:t> </a:t>
            </a:r>
            <a:r>
              <a:rPr lang="en-US" sz="1600" dirty="0" err="1">
                <a:solidFill>
                  <a:schemeClr val="tx1"/>
                </a:solidFill>
              </a:rPr>
              <a:t>შესაძლო</a:t>
            </a:r>
            <a:r>
              <a:rPr lang="en-US" sz="1600" dirty="0">
                <a:solidFill>
                  <a:schemeClr val="tx1"/>
                </a:solidFill>
              </a:rPr>
              <a:t> </a:t>
            </a:r>
            <a:r>
              <a:rPr lang="en-US" sz="1600" dirty="0" err="1">
                <a:solidFill>
                  <a:schemeClr val="tx1"/>
                </a:solidFill>
              </a:rPr>
              <a:t>გაუთვალისწინებელი</a:t>
            </a:r>
            <a:r>
              <a:rPr lang="en-US" sz="1600" dirty="0">
                <a:solidFill>
                  <a:schemeClr val="tx1"/>
                </a:solidFill>
              </a:rPr>
              <a:t> </a:t>
            </a:r>
            <a:r>
              <a:rPr lang="en-US" sz="1600" dirty="0" err="1">
                <a:solidFill>
                  <a:schemeClr val="tx1"/>
                </a:solidFill>
              </a:rPr>
              <a:t>მიმართულებით</a:t>
            </a:r>
            <a:r>
              <a:rPr lang="en-US" sz="1600" dirty="0">
                <a:solidFill>
                  <a:schemeClr val="tx1"/>
                </a:solidFill>
              </a:rPr>
              <a:t> </a:t>
            </a:r>
            <a:r>
              <a:rPr lang="en-US" sz="1600" dirty="0" err="1">
                <a:solidFill>
                  <a:schemeClr val="tx1"/>
                </a:solidFill>
              </a:rPr>
              <a:t>განვითარების</a:t>
            </a:r>
            <a:r>
              <a:rPr lang="en-US" sz="1600" dirty="0">
                <a:solidFill>
                  <a:schemeClr val="tx1"/>
                </a:solidFill>
              </a:rPr>
              <a:t> </a:t>
            </a:r>
            <a:r>
              <a:rPr lang="en-US" sz="1600" dirty="0" err="1">
                <a:solidFill>
                  <a:schemeClr val="tx1"/>
                </a:solidFill>
              </a:rPr>
              <a:t>შემთხვევაში</a:t>
            </a:r>
            <a:r>
              <a:rPr lang="en-US" sz="1600" dirty="0">
                <a:solidFill>
                  <a:schemeClr val="tx1"/>
                </a:solidFill>
              </a:rPr>
              <a:t> </a:t>
            </a:r>
            <a:r>
              <a:rPr lang="en-US" sz="1600" dirty="0" err="1">
                <a:solidFill>
                  <a:schemeClr val="tx1"/>
                </a:solidFill>
              </a:rPr>
              <a:t>ნათელი</a:t>
            </a:r>
            <a:r>
              <a:rPr lang="en-US" sz="1600" dirty="0">
                <a:solidFill>
                  <a:schemeClr val="tx1"/>
                </a:solidFill>
              </a:rPr>
              <a:t> </a:t>
            </a:r>
            <a:r>
              <a:rPr lang="en-US" sz="1600" dirty="0" err="1">
                <a:solidFill>
                  <a:schemeClr val="tx1"/>
                </a:solidFill>
              </a:rPr>
              <a:t>ყოფილიყო</a:t>
            </a:r>
            <a:r>
              <a:rPr lang="en-US" sz="1600" dirty="0">
                <a:solidFill>
                  <a:schemeClr val="tx1"/>
                </a:solidFill>
              </a:rPr>
              <a:t> </a:t>
            </a:r>
            <a:r>
              <a:rPr lang="en-US" sz="1600" dirty="0" err="1">
                <a:solidFill>
                  <a:schemeClr val="tx1"/>
                </a:solidFill>
              </a:rPr>
              <a:t>რა</a:t>
            </a:r>
            <a:r>
              <a:rPr lang="en-US" sz="1600" dirty="0">
                <a:solidFill>
                  <a:schemeClr val="tx1"/>
                </a:solidFill>
              </a:rPr>
              <a:t> </a:t>
            </a:r>
            <a:r>
              <a:rPr lang="en-US" sz="1600" dirty="0" err="1">
                <a:solidFill>
                  <a:schemeClr val="tx1"/>
                </a:solidFill>
              </a:rPr>
              <a:t>დონეზეა</a:t>
            </a:r>
            <a:r>
              <a:rPr lang="en-US" sz="1600" dirty="0">
                <a:solidFill>
                  <a:schemeClr val="tx1"/>
                </a:solidFill>
              </a:rPr>
              <a:t>  </a:t>
            </a:r>
            <a:r>
              <a:rPr lang="en-US" sz="1600" dirty="0" err="1">
                <a:solidFill>
                  <a:schemeClr val="tx1"/>
                </a:solidFill>
              </a:rPr>
              <a:t>ჰოსპიტალური</a:t>
            </a:r>
            <a:r>
              <a:rPr lang="en-US" sz="1600" dirty="0">
                <a:solidFill>
                  <a:schemeClr val="tx1"/>
                </a:solidFill>
              </a:rPr>
              <a:t> </a:t>
            </a:r>
            <a:r>
              <a:rPr lang="en-US" sz="1600" dirty="0" err="1">
                <a:solidFill>
                  <a:schemeClr val="tx1"/>
                </a:solidFill>
              </a:rPr>
              <a:t>სექტორის</a:t>
            </a:r>
            <a:r>
              <a:rPr lang="en-US" sz="1600" dirty="0">
                <a:solidFill>
                  <a:schemeClr val="tx1"/>
                </a:solidFill>
              </a:rPr>
              <a:t>  </a:t>
            </a:r>
            <a:r>
              <a:rPr lang="en-US" sz="1600" dirty="0" err="1">
                <a:solidFill>
                  <a:schemeClr val="tx1"/>
                </a:solidFill>
              </a:rPr>
              <a:t>მზაობა</a:t>
            </a:r>
            <a:r>
              <a:rPr lang="en-US" sz="1600" dirty="0">
                <a:solidFill>
                  <a:schemeClr val="tx1"/>
                </a:solidFill>
              </a:rPr>
              <a:t> </a:t>
            </a:r>
            <a:r>
              <a:rPr lang="en-US" sz="1600" dirty="0" err="1">
                <a:solidFill>
                  <a:schemeClr val="tx1"/>
                </a:solidFill>
              </a:rPr>
              <a:t>როგორც</a:t>
            </a:r>
            <a:r>
              <a:rPr lang="en-US" sz="1600" dirty="0">
                <a:solidFill>
                  <a:schemeClr val="tx1"/>
                </a:solidFill>
              </a:rPr>
              <a:t> </a:t>
            </a:r>
            <a:r>
              <a:rPr lang="en-US" sz="1600" dirty="0" err="1">
                <a:solidFill>
                  <a:schemeClr val="tx1"/>
                </a:solidFill>
              </a:rPr>
              <a:t>ადამიანური</a:t>
            </a:r>
            <a:r>
              <a:rPr lang="en-US" sz="1600" dirty="0">
                <a:solidFill>
                  <a:schemeClr val="tx1"/>
                </a:solidFill>
              </a:rPr>
              <a:t> </a:t>
            </a:r>
            <a:r>
              <a:rPr lang="en-US" sz="1600" dirty="0" err="1">
                <a:solidFill>
                  <a:schemeClr val="tx1"/>
                </a:solidFill>
              </a:rPr>
              <a:t>რესურსის</a:t>
            </a:r>
            <a:r>
              <a:rPr lang="en-US" sz="1600" dirty="0">
                <a:solidFill>
                  <a:schemeClr val="tx1"/>
                </a:solidFill>
              </a:rPr>
              <a:t> </a:t>
            </a:r>
            <a:r>
              <a:rPr lang="en-US" sz="1600" dirty="0" err="1">
                <a:solidFill>
                  <a:schemeClr val="tx1"/>
                </a:solidFill>
              </a:rPr>
              <a:t>ასევე</a:t>
            </a:r>
            <a:r>
              <a:rPr lang="en-US" sz="1600" dirty="0">
                <a:solidFill>
                  <a:schemeClr val="tx1"/>
                </a:solidFill>
              </a:rPr>
              <a:t> </a:t>
            </a:r>
            <a:r>
              <a:rPr lang="en-US" sz="1600" dirty="0" err="1">
                <a:solidFill>
                  <a:schemeClr val="tx1"/>
                </a:solidFill>
              </a:rPr>
              <a:t>ტექნიკური</a:t>
            </a:r>
            <a:r>
              <a:rPr lang="en-US" sz="1600" dirty="0">
                <a:solidFill>
                  <a:schemeClr val="tx1"/>
                </a:solidFill>
              </a:rPr>
              <a:t> </a:t>
            </a:r>
            <a:r>
              <a:rPr lang="en-US" sz="1600" dirty="0" err="1">
                <a:solidFill>
                  <a:schemeClr val="tx1"/>
                </a:solidFill>
              </a:rPr>
              <a:t>სეგმენტის</a:t>
            </a:r>
            <a:r>
              <a:rPr lang="en-US" sz="1600" dirty="0">
                <a:solidFill>
                  <a:schemeClr val="tx1"/>
                </a:solidFill>
              </a:rPr>
              <a:t> </a:t>
            </a:r>
            <a:r>
              <a:rPr lang="en-US" sz="1600" dirty="0" err="1">
                <a:solidFill>
                  <a:schemeClr val="tx1"/>
                </a:solidFill>
              </a:rPr>
              <a:t>მიმართულებით</a:t>
            </a:r>
            <a:r>
              <a:rPr lang="ka-GE" sz="1600" dirty="0" smtClean="0">
                <a:solidFill>
                  <a:schemeClr val="tx1"/>
                </a:solidFill>
              </a:rPr>
              <a:t>; </a:t>
            </a:r>
            <a:endParaRPr lang="ka-GE" sz="1600" dirty="0" smtClean="0">
              <a:solidFill>
                <a:schemeClr val="tx1"/>
              </a:solidFill>
            </a:endParaRPr>
          </a:p>
          <a:p>
            <a:pPr marL="0" indent="0" algn="just">
              <a:buNone/>
            </a:pPr>
            <a:endParaRPr lang="ka-GE" sz="1400" dirty="0" smtClean="0">
              <a:solidFill>
                <a:schemeClr val="tx1"/>
              </a:solidFill>
            </a:endParaRPr>
          </a:p>
          <a:p>
            <a:pPr marL="285750" indent="-285750" algn="just"/>
            <a:endParaRPr lang="en-US" sz="1300" b="1" dirty="0"/>
          </a:p>
          <a:p>
            <a:pPr marL="0" indent="0">
              <a:buNone/>
            </a:pPr>
            <a:endParaRPr lang="en-US" dirty="0"/>
          </a:p>
        </p:txBody>
      </p:sp>
    </p:spTree>
    <p:extLst>
      <p:ext uri="{BB962C8B-B14F-4D97-AF65-F5344CB8AC3E}">
        <p14:creationId xmlns:p14="http://schemas.microsoft.com/office/powerpoint/2010/main" val="386915872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504305"/>
          </a:xfrm>
        </p:spPr>
        <p:txBody>
          <a:bodyPr>
            <a:normAutofit/>
          </a:bodyPr>
          <a:lstStyle/>
          <a:p>
            <a:r>
              <a:rPr lang="ka-GE" sz="1800" dirty="0" smtClean="0">
                <a:solidFill>
                  <a:srgbClr val="FF0000"/>
                </a:solidFill>
              </a:rPr>
              <a:t>ჰოსპიტალურ სექტორში დასაქმებული სამედიცინო პერსონალი</a:t>
            </a:r>
            <a:endParaRPr lang="en-US" sz="1800" dirty="0">
              <a:solidFill>
                <a:srgbClr val="FF0000"/>
              </a:solidFill>
            </a:endParaRPr>
          </a:p>
        </p:txBody>
      </p:sp>
      <p:sp>
        <p:nvSpPr>
          <p:cNvPr id="3" name="Content Placeholder 2"/>
          <p:cNvSpPr>
            <a:spLocks noGrp="1"/>
          </p:cNvSpPr>
          <p:nvPr>
            <p:ph idx="1"/>
          </p:nvPr>
        </p:nvSpPr>
        <p:spPr>
          <a:xfrm>
            <a:off x="677334" y="1305099"/>
            <a:ext cx="8596668" cy="4736264"/>
          </a:xfrm>
        </p:spPr>
        <p:txBody>
          <a:bodyPr>
            <a:normAutofit fontScale="85000" lnSpcReduction="20000"/>
          </a:bodyPr>
          <a:lstStyle/>
          <a:p>
            <a:pPr marL="0" indent="0">
              <a:buNone/>
            </a:pPr>
            <a:endParaRPr lang="ka-GE" b="1" dirty="0" smtClean="0">
              <a:solidFill>
                <a:schemeClr val="tx1"/>
              </a:solidFill>
            </a:endParaRPr>
          </a:p>
          <a:p>
            <a:pPr marL="0" indent="0">
              <a:buNone/>
            </a:pPr>
            <a:r>
              <a:rPr lang="en-US" b="1" dirty="0" err="1" smtClean="0">
                <a:solidFill>
                  <a:schemeClr val="tx1"/>
                </a:solidFill>
              </a:rPr>
              <a:t>სამედიცინო</a:t>
            </a:r>
            <a:r>
              <a:rPr lang="en-US" b="1" dirty="0" smtClean="0">
                <a:solidFill>
                  <a:schemeClr val="tx1"/>
                </a:solidFill>
              </a:rPr>
              <a:t> </a:t>
            </a:r>
            <a:r>
              <a:rPr lang="en-US" b="1" dirty="0" err="1">
                <a:solidFill>
                  <a:schemeClr val="tx1"/>
                </a:solidFill>
              </a:rPr>
              <a:t>პერსონალი</a:t>
            </a:r>
            <a:r>
              <a:rPr lang="ka-GE" b="1" dirty="0">
                <a:solidFill>
                  <a:schemeClr val="tx1"/>
                </a:solidFill>
              </a:rPr>
              <a:t>ს აღწერის </a:t>
            </a:r>
            <a:r>
              <a:rPr lang="ka-GE" b="1" dirty="0" smtClean="0">
                <a:solidFill>
                  <a:schemeClr val="tx1"/>
                </a:solidFill>
              </a:rPr>
              <a:t>შედეგად </a:t>
            </a:r>
            <a:r>
              <a:rPr lang="ka-GE" b="1" dirty="0">
                <a:solidFill>
                  <a:schemeClr val="tx1"/>
                </a:solidFill>
              </a:rPr>
              <a:t>გამოიკვეთა რომ ჰოსპიტალურ სექტორში სულ </a:t>
            </a:r>
            <a:r>
              <a:rPr lang="ka-GE" b="1" dirty="0" smtClean="0">
                <a:solidFill>
                  <a:schemeClr val="tx1"/>
                </a:solidFill>
              </a:rPr>
              <a:t>დასაქმებულია</a:t>
            </a:r>
            <a:r>
              <a:rPr lang="ka-GE" dirty="0" smtClean="0">
                <a:solidFill>
                  <a:schemeClr val="tx1"/>
                </a:solidFill>
              </a:rPr>
              <a:t>:</a:t>
            </a:r>
          </a:p>
          <a:p>
            <a:pPr algn="just"/>
            <a:r>
              <a:rPr lang="ka-GE" b="1" dirty="0">
                <a:solidFill>
                  <a:schemeClr val="tx1"/>
                </a:solidFill>
              </a:rPr>
              <a:t>9635 ექიმი</a:t>
            </a:r>
            <a:r>
              <a:rPr lang="ka-GE" b="1" dirty="0" smtClean="0">
                <a:solidFill>
                  <a:schemeClr val="tx1"/>
                </a:solidFill>
              </a:rPr>
              <a:t>;</a:t>
            </a:r>
          </a:p>
          <a:p>
            <a:pPr algn="just">
              <a:spcBef>
                <a:spcPts val="0"/>
              </a:spcBef>
              <a:buFont typeface="Arial" panose="020B0604020202020204" pitchFamily="34" charset="0"/>
              <a:buChar char="•"/>
            </a:pPr>
            <a:r>
              <a:rPr lang="ka-GE" sz="1300" dirty="0">
                <a:solidFill>
                  <a:schemeClr val="tx1"/>
                </a:solidFill>
              </a:rPr>
              <a:t>აქედან ანესთეზიოლოგი </a:t>
            </a:r>
            <a:r>
              <a:rPr lang="ka-GE" sz="1300" dirty="0" smtClean="0">
                <a:solidFill>
                  <a:schemeClr val="tx1"/>
                </a:solidFill>
              </a:rPr>
              <a:t>385;</a:t>
            </a:r>
          </a:p>
          <a:p>
            <a:pPr algn="just">
              <a:spcBef>
                <a:spcPts val="0"/>
              </a:spcBef>
              <a:buFont typeface="Arial" panose="020B0604020202020204" pitchFamily="34" charset="0"/>
              <a:buChar char="•"/>
            </a:pPr>
            <a:r>
              <a:rPr lang="ka-GE" sz="1300" dirty="0">
                <a:solidFill>
                  <a:schemeClr val="tx1"/>
                </a:solidFill>
              </a:rPr>
              <a:t>გადაუდებელი მედიცინა </a:t>
            </a:r>
            <a:r>
              <a:rPr lang="ka-GE" sz="1300" dirty="0" smtClean="0">
                <a:solidFill>
                  <a:schemeClr val="tx1"/>
                </a:solidFill>
              </a:rPr>
              <a:t>354;</a:t>
            </a:r>
          </a:p>
          <a:p>
            <a:pPr algn="just">
              <a:spcBef>
                <a:spcPts val="0"/>
              </a:spcBef>
              <a:buFont typeface="Arial" panose="020B0604020202020204" pitchFamily="34" charset="0"/>
              <a:buChar char="•"/>
            </a:pPr>
            <a:r>
              <a:rPr lang="ka-GE" sz="1300" dirty="0" smtClean="0">
                <a:solidFill>
                  <a:schemeClr val="tx1"/>
                </a:solidFill>
              </a:rPr>
              <a:t>ეპიდემიოლოგი128;</a:t>
            </a:r>
          </a:p>
          <a:p>
            <a:pPr algn="just">
              <a:spcBef>
                <a:spcPts val="0"/>
              </a:spcBef>
              <a:buFont typeface="Arial" panose="020B0604020202020204" pitchFamily="34" charset="0"/>
              <a:buChar char="•"/>
            </a:pPr>
            <a:r>
              <a:rPr lang="ka-GE" sz="1300" dirty="0">
                <a:solidFill>
                  <a:schemeClr val="tx1"/>
                </a:solidFill>
              </a:rPr>
              <a:t>თერაპიული </a:t>
            </a:r>
            <a:r>
              <a:rPr lang="ka-GE" sz="1300" dirty="0" smtClean="0">
                <a:solidFill>
                  <a:schemeClr val="tx1"/>
                </a:solidFill>
              </a:rPr>
              <a:t>მიმართულება1967;</a:t>
            </a:r>
          </a:p>
          <a:p>
            <a:pPr algn="just">
              <a:spcBef>
                <a:spcPts val="0"/>
              </a:spcBef>
              <a:buFont typeface="Arial" panose="020B0604020202020204" pitchFamily="34" charset="0"/>
              <a:buChar char="•"/>
            </a:pPr>
            <a:r>
              <a:rPr lang="ka-GE" sz="1300" dirty="0" smtClean="0">
                <a:solidFill>
                  <a:schemeClr val="tx1"/>
                </a:solidFill>
              </a:rPr>
              <a:t> </a:t>
            </a:r>
            <a:r>
              <a:rPr lang="ka-GE" sz="1300" dirty="0">
                <a:solidFill>
                  <a:schemeClr val="tx1"/>
                </a:solidFill>
              </a:rPr>
              <a:t>ინფექციური სნეულება </a:t>
            </a:r>
            <a:r>
              <a:rPr lang="ka-GE" sz="1300" dirty="0" smtClean="0">
                <a:solidFill>
                  <a:schemeClr val="tx1"/>
                </a:solidFill>
              </a:rPr>
              <a:t>256;</a:t>
            </a:r>
            <a:r>
              <a:rPr lang="ka-GE" sz="1300" dirty="0">
                <a:solidFill>
                  <a:schemeClr val="tx1"/>
                </a:solidFill>
              </a:rPr>
              <a:t> </a:t>
            </a:r>
            <a:endParaRPr lang="ka-GE" sz="1300" dirty="0" smtClean="0">
              <a:solidFill>
                <a:schemeClr val="tx1"/>
              </a:solidFill>
            </a:endParaRPr>
          </a:p>
          <a:p>
            <a:pPr algn="just">
              <a:spcBef>
                <a:spcPts val="0"/>
              </a:spcBef>
              <a:buFont typeface="Arial" panose="020B0604020202020204" pitchFamily="34" charset="0"/>
              <a:buChar char="•"/>
            </a:pPr>
            <a:r>
              <a:rPr lang="ka-GE" sz="1300" dirty="0" smtClean="0">
                <a:solidFill>
                  <a:schemeClr val="tx1"/>
                </a:solidFill>
              </a:rPr>
              <a:t>კარდიოლოგი 779;</a:t>
            </a:r>
          </a:p>
          <a:p>
            <a:pPr algn="just">
              <a:spcBef>
                <a:spcPts val="0"/>
              </a:spcBef>
              <a:buFont typeface="Arial" panose="020B0604020202020204" pitchFamily="34" charset="0"/>
              <a:buChar char="•"/>
            </a:pPr>
            <a:r>
              <a:rPr lang="ka-GE" sz="1300" dirty="0" smtClean="0">
                <a:solidFill>
                  <a:schemeClr val="tx1"/>
                </a:solidFill>
              </a:rPr>
              <a:t> </a:t>
            </a:r>
            <a:r>
              <a:rPr lang="ka-GE" sz="1300" dirty="0">
                <a:solidFill>
                  <a:schemeClr val="tx1"/>
                </a:solidFill>
              </a:rPr>
              <a:t>მეან გინეკოლოგი </a:t>
            </a:r>
            <a:r>
              <a:rPr lang="ka-GE" sz="1300" dirty="0" smtClean="0">
                <a:solidFill>
                  <a:schemeClr val="tx1"/>
                </a:solidFill>
              </a:rPr>
              <a:t>983;</a:t>
            </a:r>
          </a:p>
          <a:p>
            <a:pPr algn="just">
              <a:spcBef>
                <a:spcPts val="0"/>
              </a:spcBef>
              <a:buFont typeface="Arial" panose="020B0604020202020204" pitchFamily="34" charset="0"/>
              <a:buChar char="•"/>
            </a:pPr>
            <a:r>
              <a:rPr lang="ka-GE" sz="1300" dirty="0" smtClean="0">
                <a:solidFill>
                  <a:schemeClr val="tx1"/>
                </a:solidFill>
              </a:rPr>
              <a:t>ნევროლოგი 455;</a:t>
            </a:r>
          </a:p>
          <a:p>
            <a:pPr algn="just">
              <a:spcBef>
                <a:spcPts val="0"/>
              </a:spcBef>
              <a:buFont typeface="Arial" panose="020B0604020202020204" pitchFamily="34" charset="0"/>
              <a:buChar char="•"/>
            </a:pPr>
            <a:r>
              <a:rPr lang="ka-GE" sz="1300" dirty="0" smtClean="0">
                <a:solidFill>
                  <a:schemeClr val="tx1"/>
                </a:solidFill>
              </a:rPr>
              <a:t> </a:t>
            </a:r>
            <a:r>
              <a:rPr lang="ka-GE" sz="1300" dirty="0">
                <a:solidFill>
                  <a:schemeClr val="tx1"/>
                </a:solidFill>
              </a:rPr>
              <a:t>პედიატრი </a:t>
            </a:r>
            <a:r>
              <a:rPr lang="ka-GE" sz="1300" dirty="0" smtClean="0">
                <a:solidFill>
                  <a:schemeClr val="tx1"/>
                </a:solidFill>
              </a:rPr>
              <a:t>810;</a:t>
            </a:r>
          </a:p>
          <a:p>
            <a:pPr algn="just">
              <a:spcBef>
                <a:spcPts val="0"/>
              </a:spcBef>
              <a:buFont typeface="Arial" panose="020B0604020202020204" pitchFamily="34" charset="0"/>
              <a:buChar char="•"/>
            </a:pPr>
            <a:r>
              <a:rPr lang="ka-GE" sz="1300" dirty="0" smtClean="0">
                <a:solidFill>
                  <a:schemeClr val="tx1"/>
                </a:solidFill>
              </a:rPr>
              <a:t>პულონოლოგფთიზიატრი 124;</a:t>
            </a:r>
          </a:p>
          <a:p>
            <a:pPr algn="just">
              <a:spcBef>
                <a:spcPts val="0"/>
              </a:spcBef>
              <a:buFont typeface="Arial" panose="020B0604020202020204" pitchFamily="34" charset="0"/>
              <a:buChar char="•"/>
            </a:pPr>
            <a:r>
              <a:rPr lang="ka-GE" sz="1300" dirty="0" smtClean="0">
                <a:solidFill>
                  <a:schemeClr val="tx1"/>
                </a:solidFill>
              </a:rPr>
              <a:t> </a:t>
            </a:r>
            <a:r>
              <a:rPr lang="ka-GE" sz="1300" dirty="0">
                <a:solidFill>
                  <a:schemeClr val="tx1"/>
                </a:solidFill>
              </a:rPr>
              <a:t>რადიოლოგი </a:t>
            </a:r>
            <a:r>
              <a:rPr lang="ka-GE" sz="1300" dirty="0" smtClean="0">
                <a:solidFill>
                  <a:schemeClr val="tx1"/>
                </a:solidFill>
              </a:rPr>
              <a:t>853;</a:t>
            </a:r>
          </a:p>
          <a:p>
            <a:pPr algn="just">
              <a:spcBef>
                <a:spcPts val="0"/>
              </a:spcBef>
              <a:buFont typeface="Arial" panose="020B0604020202020204" pitchFamily="34" charset="0"/>
              <a:buChar char="•"/>
            </a:pPr>
            <a:r>
              <a:rPr lang="ka-GE" sz="1300" dirty="0" smtClean="0">
                <a:solidFill>
                  <a:schemeClr val="tx1"/>
                </a:solidFill>
              </a:rPr>
              <a:t> </a:t>
            </a:r>
            <a:r>
              <a:rPr lang="ka-GE" sz="1300" dirty="0">
                <a:solidFill>
                  <a:schemeClr val="tx1"/>
                </a:solidFill>
              </a:rPr>
              <a:t>რეანიმატოლოგი </a:t>
            </a:r>
            <a:r>
              <a:rPr lang="ka-GE" sz="1300" dirty="0" smtClean="0">
                <a:solidFill>
                  <a:schemeClr val="tx1"/>
                </a:solidFill>
              </a:rPr>
              <a:t>488;</a:t>
            </a:r>
          </a:p>
          <a:p>
            <a:pPr algn="just">
              <a:spcBef>
                <a:spcPts val="0"/>
              </a:spcBef>
              <a:buFont typeface="Arial" panose="020B0604020202020204" pitchFamily="34" charset="0"/>
              <a:buChar char="•"/>
            </a:pPr>
            <a:r>
              <a:rPr lang="ka-GE" sz="1300" dirty="0" smtClean="0">
                <a:solidFill>
                  <a:schemeClr val="tx1"/>
                </a:solidFill>
              </a:rPr>
              <a:t>ქირურგიული </a:t>
            </a:r>
            <a:r>
              <a:rPr lang="ka-GE" sz="1300" dirty="0">
                <a:solidFill>
                  <a:schemeClr val="tx1"/>
                </a:solidFill>
              </a:rPr>
              <a:t>პროფილი </a:t>
            </a:r>
            <a:r>
              <a:rPr lang="ka-GE" sz="1300" dirty="0" smtClean="0">
                <a:solidFill>
                  <a:schemeClr val="tx1"/>
                </a:solidFill>
              </a:rPr>
              <a:t>2053;</a:t>
            </a:r>
            <a:endParaRPr lang="ka-GE" sz="1300" dirty="0">
              <a:solidFill>
                <a:schemeClr val="tx1"/>
              </a:solidFill>
            </a:endParaRPr>
          </a:p>
          <a:p>
            <a:pPr algn="just"/>
            <a:r>
              <a:rPr lang="ka-GE" dirty="0">
                <a:solidFill>
                  <a:schemeClr val="tx1"/>
                </a:solidFill>
              </a:rPr>
              <a:t> </a:t>
            </a:r>
            <a:r>
              <a:rPr lang="ka-GE" b="1" dirty="0">
                <a:solidFill>
                  <a:schemeClr val="tx1"/>
                </a:solidFill>
              </a:rPr>
              <a:t>11639 ექთანი</a:t>
            </a:r>
            <a:r>
              <a:rPr lang="ka-GE" b="1" dirty="0" smtClean="0">
                <a:solidFill>
                  <a:schemeClr val="tx1"/>
                </a:solidFill>
              </a:rPr>
              <a:t>;</a:t>
            </a:r>
            <a:r>
              <a:rPr lang="ka-GE" b="1" dirty="0">
                <a:solidFill>
                  <a:schemeClr val="tx1"/>
                </a:solidFill>
              </a:rPr>
              <a:t> </a:t>
            </a:r>
            <a:endParaRPr lang="ka-GE" b="1" dirty="0" smtClean="0">
              <a:solidFill>
                <a:schemeClr val="tx1"/>
              </a:solidFill>
            </a:endParaRPr>
          </a:p>
          <a:p>
            <a:pPr algn="just">
              <a:spcBef>
                <a:spcPts val="0"/>
              </a:spcBef>
              <a:buFont typeface="Arial" panose="020B0604020202020204" pitchFamily="34" charset="0"/>
              <a:buChar char="•"/>
            </a:pPr>
            <a:r>
              <a:rPr lang="ka-GE" sz="1300" dirty="0">
                <a:solidFill>
                  <a:schemeClr val="tx1"/>
                </a:solidFill>
              </a:rPr>
              <a:t>ანესთეზიოლოგ </a:t>
            </a:r>
            <a:r>
              <a:rPr lang="ka-GE" sz="1300" dirty="0">
                <a:solidFill>
                  <a:schemeClr val="tx1"/>
                </a:solidFill>
              </a:rPr>
              <a:t>ექთანი </a:t>
            </a:r>
            <a:r>
              <a:rPr lang="ka-GE" sz="1300" dirty="0" smtClean="0">
                <a:solidFill>
                  <a:schemeClr val="tx1"/>
                </a:solidFill>
              </a:rPr>
              <a:t>570;</a:t>
            </a:r>
          </a:p>
          <a:p>
            <a:pPr algn="just">
              <a:spcBef>
                <a:spcPts val="0"/>
              </a:spcBef>
              <a:buFont typeface="Arial" panose="020B0604020202020204" pitchFamily="34" charset="0"/>
              <a:buChar char="•"/>
            </a:pPr>
            <a:r>
              <a:rPr lang="ka-GE" sz="1300" dirty="0" smtClean="0">
                <a:solidFill>
                  <a:schemeClr val="tx1"/>
                </a:solidFill>
              </a:rPr>
              <a:t> ბებიაქალი327;</a:t>
            </a:r>
          </a:p>
          <a:p>
            <a:pPr algn="just">
              <a:spcBef>
                <a:spcPts val="0"/>
              </a:spcBef>
              <a:buFont typeface="Arial" panose="020B0604020202020204" pitchFamily="34" charset="0"/>
              <a:buChar char="•"/>
            </a:pPr>
            <a:r>
              <a:rPr lang="ka-GE" sz="1300" dirty="0" smtClean="0">
                <a:solidFill>
                  <a:schemeClr val="tx1"/>
                </a:solidFill>
              </a:rPr>
              <a:t> </a:t>
            </a:r>
            <a:r>
              <a:rPr lang="ka-GE" sz="1300" dirty="0">
                <a:solidFill>
                  <a:schemeClr val="tx1"/>
                </a:solidFill>
              </a:rPr>
              <a:t>ემერჯენსის ექთანი </a:t>
            </a:r>
            <a:r>
              <a:rPr lang="ka-GE" sz="1300" dirty="0" smtClean="0">
                <a:solidFill>
                  <a:schemeClr val="tx1"/>
                </a:solidFill>
              </a:rPr>
              <a:t>941;</a:t>
            </a:r>
          </a:p>
          <a:p>
            <a:pPr algn="just">
              <a:spcBef>
                <a:spcPts val="0"/>
              </a:spcBef>
              <a:buFont typeface="Arial" panose="020B0604020202020204" pitchFamily="34" charset="0"/>
              <a:buChar char="•"/>
            </a:pPr>
            <a:r>
              <a:rPr lang="ka-GE" sz="1300" dirty="0" smtClean="0">
                <a:solidFill>
                  <a:schemeClr val="tx1"/>
                </a:solidFill>
              </a:rPr>
              <a:t> </a:t>
            </a:r>
            <a:r>
              <a:rPr lang="ka-GE" sz="1300" dirty="0">
                <a:solidFill>
                  <a:schemeClr val="tx1"/>
                </a:solidFill>
              </a:rPr>
              <a:t>ზოგადი ექთანი </a:t>
            </a:r>
            <a:r>
              <a:rPr lang="ka-GE" sz="1300" dirty="0" smtClean="0">
                <a:solidFill>
                  <a:schemeClr val="tx1"/>
                </a:solidFill>
              </a:rPr>
              <a:t>7437;</a:t>
            </a:r>
          </a:p>
          <a:p>
            <a:pPr algn="just">
              <a:spcBef>
                <a:spcPts val="0"/>
              </a:spcBef>
              <a:buFont typeface="Arial" panose="020B0604020202020204" pitchFamily="34" charset="0"/>
              <a:buChar char="•"/>
            </a:pPr>
            <a:r>
              <a:rPr lang="ka-GE" sz="1300" dirty="0" smtClean="0">
                <a:solidFill>
                  <a:schemeClr val="tx1"/>
                </a:solidFill>
              </a:rPr>
              <a:t>რეანიმაციის ექთანი1580;</a:t>
            </a:r>
          </a:p>
          <a:p>
            <a:pPr algn="just">
              <a:spcBef>
                <a:spcPts val="0"/>
              </a:spcBef>
              <a:buFont typeface="Arial" panose="020B0604020202020204" pitchFamily="34" charset="0"/>
              <a:buChar char="•"/>
            </a:pPr>
            <a:r>
              <a:rPr lang="ka-GE" sz="1100" dirty="0" smtClean="0">
                <a:solidFill>
                  <a:schemeClr val="tx1"/>
                </a:solidFill>
              </a:rPr>
              <a:t> </a:t>
            </a:r>
            <a:r>
              <a:rPr lang="ka-GE" sz="1300" dirty="0">
                <a:solidFill>
                  <a:schemeClr val="tx1"/>
                </a:solidFill>
              </a:rPr>
              <a:t>საოპერაციო ექთანი </a:t>
            </a:r>
            <a:r>
              <a:rPr lang="ka-GE" sz="1300" dirty="0" smtClean="0">
                <a:solidFill>
                  <a:schemeClr val="tx1"/>
                </a:solidFill>
              </a:rPr>
              <a:t>784;</a:t>
            </a:r>
            <a:endParaRPr lang="ka-GE" sz="1300" dirty="0">
              <a:solidFill>
                <a:schemeClr val="tx1"/>
              </a:solidFill>
            </a:endParaRPr>
          </a:p>
          <a:p>
            <a:pPr algn="just">
              <a:spcBef>
                <a:spcPts val="0"/>
              </a:spcBef>
              <a:buFont typeface="Arial" panose="020B0604020202020204" pitchFamily="34" charset="0"/>
              <a:buChar char="•"/>
            </a:pPr>
            <a:endParaRPr lang="ka-GE" sz="1100" dirty="0">
              <a:solidFill>
                <a:schemeClr val="tx1"/>
              </a:solidFill>
            </a:endParaRPr>
          </a:p>
          <a:p>
            <a:pPr algn="just"/>
            <a:r>
              <a:rPr lang="ka-GE" dirty="0">
                <a:solidFill>
                  <a:schemeClr val="tx1"/>
                </a:solidFill>
              </a:rPr>
              <a:t> </a:t>
            </a:r>
            <a:r>
              <a:rPr lang="ka-GE" b="1" dirty="0">
                <a:solidFill>
                  <a:schemeClr val="tx1"/>
                </a:solidFill>
              </a:rPr>
              <a:t>1385 უმცროსი ექიმი; </a:t>
            </a:r>
          </a:p>
        </p:txBody>
      </p:sp>
    </p:spTree>
    <p:extLst>
      <p:ext uri="{BB962C8B-B14F-4D97-AF65-F5344CB8AC3E}">
        <p14:creationId xmlns:p14="http://schemas.microsoft.com/office/powerpoint/2010/main" val="1578383917"/>
      </p:ext>
    </p:extLst>
  </p:cSld>
  <p:clrMapOvr>
    <a:masterClrMapping/>
  </p:clrMapOvr>
</p:sld>
</file>

<file path=ppt/theme/theme1.xml><?xml version="1.0" encoding="utf-8"?>
<a:theme xmlns:a="http://schemas.openxmlformats.org/drawingml/2006/main" name="Facet">
  <a:themeElements>
    <a:clrScheme name="Blue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952</TotalTime>
  <Words>2167</Words>
  <Application>Microsoft Office PowerPoint</Application>
  <PresentationFormat>Widescreen</PresentationFormat>
  <Paragraphs>115</Paragraphs>
  <Slides>13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Sylfaen</vt:lpstr>
      <vt:lpstr>Trebuchet MS</vt:lpstr>
      <vt:lpstr>Wingdings</vt:lpstr>
      <vt:lpstr>Wingdings 3</vt:lpstr>
      <vt:lpstr>Facet</vt:lpstr>
      <vt:lpstr>.</vt:lpstr>
      <vt:lpstr>სამედიცინო და ფარმაცევტული საქმინობის რეგულირების სააგენტოსოს რეორგანიზაცია</vt:lpstr>
      <vt:lpstr> შემოწმების პროცედურების გაუმჯობესება</vt:lpstr>
      <vt:lpstr> შემოწმების პროცედურების გაუმჯობესება</vt:lpstr>
      <vt:lpstr>საკანონმდებლო ცვლილებები:</vt:lpstr>
      <vt:lpstr>საკანონმდებლო ცვლილებები:</vt:lpstr>
      <vt:lpstr>საკანონმდებლო ცვლილებები:</vt:lpstr>
      <vt:lpstr>საგენტოს მიერ COVID 19-თან დაკავშირებით გატარებული ღონისძიებები:</vt:lpstr>
      <vt:lpstr>ჰოსპიტალურ სექტორში დასაქმებული სამედიცინო პერსონალი</vt:lpstr>
      <vt:lpstr>სააგენტოს სამომავლო გეგმები:</vt:lpstr>
      <vt:lpstr>ექიმების ხარისხი:</vt:lpstr>
      <vt:lpstr>სააგენტოს დამატებითი ფუნქციით აღჭურვა: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კორონავირუსის პრევენციისა და აღკვეთის მიზნით განხორციელებული და განსახორციელებელი შესყიდვების რისკები</dc:title>
  <dc:creator>Tinatin Khardziani</dc:creator>
  <cp:lastModifiedBy>Tinatin Khardziani</cp:lastModifiedBy>
  <cp:revision>136</cp:revision>
  <dcterms:created xsi:type="dcterms:W3CDTF">2020-04-27T11:58:55Z</dcterms:created>
  <dcterms:modified xsi:type="dcterms:W3CDTF">2020-05-20T10:33:55Z</dcterms:modified>
</cp:coreProperties>
</file>